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8"/>
  </p:notesMasterIdLst>
  <p:sldIdLst>
    <p:sldId id="277" r:id="rId3"/>
    <p:sldId id="278" r:id="rId4"/>
    <p:sldId id="283" r:id="rId5"/>
    <p:sldId id="284" r:id="rId6"/>
    <p:sldId id="279" r:id="rId7"/>
    <p:sldId id="281" r:id="rId8"/>
    <p:sldId id="280" r:id="rId9"/>
    <p:sldId id="282" r:id="rId10"/>
    <p:sldId id="270" r:id="rId11"/>
    <p:sldId id="271" r:id="rId12"/>
    <p:sldId id="272" r:id="rId13"/>
    <p:sldId id="273" r:id="rId14"/>
    <p:sldId id="274" r:id="rId15"/>
    <p:sldId id="275" r:id="rId16"/>
    <p:sldId id="276"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4" d="100"/>
          <a:sy n="94" d="100"/>
        </p:scale>
        <p:origin x="53" y="1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0.jpg>
</file>

<file path=ppt/media/image11.GIF>
</file>

<file path=ppt/media/image12.gif>
</file>

<file path=ppt/media/image13.gif>
</file>

<file path=ppt/media/image14.tmp>
</file>

<file path=ppt/media/image15.gif>
</file>

<file path=ppt/media/image16.tmp>
</file>

<file path=ppt/media/image17.tmp>
</file>

<file path=ppt/media/image18.png>
</file>

<file path=ppt/media/image2.png>
</file>

<file path=ppt/media/image20.png>
</file>

<file path=ppt/media/image200.png>
</file>

<file path=ppt/media/image21.png>
</file>

<file path=ppt/media/image3.png>
</file>

<file path=ppt/media/image4.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4A16D9-29FE-415A-8F78-4190CCFCCD26}" type="datetimeFigureOut">
              <a:rPr lang="zh-CN" altLang="en-US" smtClean="0"/>
              <a:t>2021/7/26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CF1C5B-B0F8-4115-9739-44870242000D}" type="slidenum">
              <a:rPr lang="zh-CN" altLang="en-US" smtClean="0"/>
              <a:t>‹#›</a:t>
            </a:fld>
            <a:endParaRPr lang="zh-CN" altLang="en-US"/>
          </a:p>
        </p:txBody>
      </p:sp>
    </p:spTree>
    <p:extLst>
      <p:ext uri="{BB962C8B-B14F-4D97-AF65-F5344CB8AC3E}">
        <p14:creationId xmlns:p14="http://schemas.microsoft.com/office/powerpoint/2010/main" val="3255027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5" Type="http://schemas.openxmlformats.org/officeDocument/2006/relationships/image" Target="../media/image5.emf"/><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E6EBEC"/>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1520289A-F15E-4E82-B8AA-F997437DB200}"/>
              </a:ext>
            </a:extLst>
          </p:cNvPr>
          <p:cNvGrpSpPr/>
          <p:nvPr userDrawn="1"/>
        </p:nvGrpSpPr>
        <p:grpSpPr bwMode="gray">
          <a:xfrm>
            <a:off x="0" y="0"/>
            <a:ext cx="12192000" cy="6858000"/>
            <a:chOff x="0" y="0"/>
            <a:chExt cx="12192000" cy="6858000"/>
          </a:xfrm>
        </p:grpSpPr>
        <p:pic>
          <p:nvPicPr>
            <p:cNvPr id="15" name="Picture 14" descr="A picture containing sky, indoor&#10;&#10;Description automatically generated">
              <a:extLst>
                <a:ext uri="{FF2B5EF4-FFF2-40B4-BE49-F238E27FC236}">
                  <a16:creationId xmlns:a16="http://schemas.microsoft.com/office/drawing/2014/main" id="{3C046356-1CEE-4849-B80A-2AA2CA19D65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0" y="0"/>
              <a:ext cx="7299959" cy="6858000"/>
            </a:xfrm>
            <a:prstGeom prst="rect">
              <a:avLst/>
            </a:prstGeom>
            <a:solidFill>
              <a:srgbClr val="E6EBED"/>
            </a:solidFill>
          </p:spPr>
        </p:pic>
        <p:pic>
          <p:nvPicPr>
            <p:cNvPr id="16" name="Picture 15" descr="A picture containing sky, indoor&#10;&#10;Description automatically generated">
              <a:extLst>
                <a:ext uri="{FF2B5EF4-FFF2-40B4-BE49-F238E27FC236}">
                  <a16:creationId xmlns:a16="http://schemas.microsoft.com/office/drawing/2014/main" id="{0B638CEF-F82F-4426-9320-8484F3BE467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1" b="-1"/>
            <a:stretch/>
          </p:blipFill>
          <p:spPr bwMode="gray">
            <a:xfrm>
              <a:off x="7299960" y="0"/>
              <a:ext cx="4892040" cy="6858000"/>
            </a:xfrm>
            <a:prstGeom prst="rect">
              <a:avLst/>
            </a:prstGeom>
          </p:spPr>
        </p:pic>
        <p:pic>
          <p:nvPicPr>
            <p:cNvPr id="17" name="Picture 16" descr="A picture containing sky, indoor&#10;&#10;Description automatically generated">
              <a:extLst>
                <a:ext uri="{FF2B5EF4-FFF2-40B4-BE49-F238E27FC236}">
                  <a16:creationId xmlns:a16="http://schemas.microsoft.com/office/drawing/2014/main" id="{B9BDC56A-BE28-4BFC-983B-6530DAC642F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2788920" y="0"/>
              <a:ext cx="7299959" cy="6858000"/>
            </a:xfrm>
            <a:prstGeom prst="rect">
              <a:avLst/>
            </a:prstGeom>
            <a:solidFill>
              <a:srgbClr val="E6EBED"/>
            </a:solidFill>
          </p:spPr>
        </p:pic>
        <p:pic>
          <p:nvPicPr>
            <p:cNvPr id="18" name="Picture 17" descr="A picture containing sky, indoor&#10;&#10;Description automatically generated">
              <a:extLst>
                <a:ext uri="{FF2B5EF4-FFF2-40B4-BE49-F238E27FC236}">
                  <a16:creationId xmlns:a16="http://schemas.microsoft.com/office/drawing/2014/main" id="{5C7CC09F-7116-4C84-98AC-4CA3D3F94DE5}"/>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bwMode="gray">
            <a:xfrm>
              <a:off x="6267450" y="0"/>
              <a:ext cx="5924550" cy="2081724"/>
            </a:xfrm>
            <a:prstGeom prst="rect">
              <a:avLst/>
            </a:prstGeom>
          </p:spPr>
        </p:pic>
      </p:grpSp>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Tree>
    <p:extLst>
      <p:ext uri="{BB962C8B-B14F-4D97-AF65-F5344CB8AC3E}">
        <p14:creationId xmlns:p14="http://schemas.microsoft.com/office/powerpoint/2010/main" val="217235132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M365-DEMO">
    <p:bg>
      <p:bgPr>
        <a:solidFill>
          <a:srgbClr val="E6EBEC"/>
        </a:solidFill>
        <a:effectLst/>
      </p:bgPr>
    </p:bg>
    <p:spTree>
      <p:nvGrpSpPr>
        <p:cNvPr id="1" name=""/>
        <p:cNvGrpSpPr/>
        <p:nvPr/>
      </p:nvGrpSpPr>
      <p:grpSpPr>
        <a:xfrm>
          <a:off x="0" y="0"/>
          <a:ext cx="0" cy="0"/>
          <a:chOff x="0" y="0"/>
          <a:chExt cx="0" cy="0"/>
        </a:xfrm>
      </p:grpSpPr>
      <p:grpSp>
        <p:nvGrpSpPr>
          <p:cNvPr id="14" name="Group 13" hidden="1">
            <a:extLst>
              <a:ext uri="{FF2B5EF4-FFF2-40B4-BE49-F238E27FC236}">
                <a16:creationId xmlns:a16="http://schemas.microsoft.com/office/drawing/2014/main" id="{1520289A-F15E-4E82-B8AA-F997437DB200}"/>
              </a:ext>
            </a:extLst>
          </p:cNvPr>
          <p:cNvGrpSpPr/>
          <p:nvPr userDrawn="1"/>
        </p:nvGrpSpPr>
        <p:grpSpPr bwMode="gray">
          <a:xfrm>
            <a:off x="0" y="0"/>
            <a:ext cx="12192000" cy="6858000"/>
            <a:chOff x="0" y="0"/>
            <a:chExt cx="12192000" cy="6858000"/>
          </a:xfrm>
        </p:grpSpPr>
        <p:pic>
          <p:nvPicPr>
            <p:cNvPr id="15" name="Picture 14" descr="A picture containing sky, indoor&#10;&#10;Description automatically generated">
              <a:extLst>
                <a:ext uri="{FF2B5EF4-FFF2-40B4-BE49-F238E27FC236}">
                  <a16:creationId xmlns:a16="http://schemas.microsoft.com/office/drawing/2014/main" id="{3C046356-1CEE-4849-B80A-2AA2CA19D65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0" y="0"/>
              <a:ext cx="7299959" cy="6858000"/>
            </a:xfrm>
            <a:prstGeom prst="rect">
              <a:avLst/>
            </a:prstGeom>
            <a:solidFill>
              <a:srgbClr val="E6EBED"/>
            </a:solidFill>
          </p:spPr>
        </p:pic>
        <p:pic>
          <p:nvPicPr>
            <p:cNvPr id="16" name="Picture 15" descr="A picture containing sky, indoor&#10;&#10;Description automatically generated">
              <a:extLst>
                <a:ext uri="{FF2B5EF4-FFF2-40B4-BE49-F238E27FC236}">
                  <a16:creationId xmlns:a16="http://schemas.microsoft.com/office/drawing/2014/main" id="{0B638CEF-F82F-4426-9320-8484F3BE467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1" b="-1"/>
            <a:stretch/>
          </p:blipFill>
          <p:spPr bwMode="gray">
            <a:xfrm>
              <a:off x="7299960" y="0"/>
              <a:ext cx="4892040" cy="6858000"/>
            </a:xfrm>
            <a:prstGeom prst="rect">
              <a:avLst/>
            </a:prstGeom>
          </p:spPr>
        </p:pic>
        <p:pic>
          <p:nvPicPr>
            <p:cNvPr id="17" name="Picture 16" descr="A picture containing sky, indoor&#10;&#10;Description automatically generated">
              <a:extLst>
                <a:ext uri="{FF2B5EF4-FFF2-40B4-BE49-F238E27FC236}">
                  <a16:creationId xmlns:a16="http://schemas.microsoft.com/office/drawing/2014/main" id="{B9BDC56A-BE28-4BFC-983B-6530DAC642F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7806" r="-15765"/>
            <a:stretch/>
          </p:blipFill>
          <p:spPr bwMode="gray">
            <a:xfrm>
              <a:off x="2788920" y="0"/>
              <a:ext cx="7299959" cy="6858000"/>
            </a:xfrm>
            <a:prstGeom prst="rect">
              <a:avLst/>
            </a:prstGeom>
            <a:solidFill>
              <a:srgbClr val="E6EBED"/>
            </a:solidFill>
          </p:spPr>
        </p:pic>
        <p:pic>
          <p:nvPicPr>
            <p:cNvPr id="18" name="Picture 17" descr="A picture containing sky, indoor&#10;&#10;Description automatically generated">
              <a:extLst>
                <a:ext uri="{FF2B5EF4-FFF2-40B4-BE49-F238E27FC236}">
                  <a16:creationId xmlns:a16="http://schemas.microsoft.com/office/drawing/2014/main" id="{5C7CC09F-7116-4C84-98AC-4CA3D3F94DE5}"/>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bwMode="gray">
            <a:xfrm>
              <a:off x="6267450" y="0"/>
              <a:ext cx="5924550" cy="2081724"/>
            </a:xfrm>
            <a:prstGeom prst="rect">
              <a:avLst/>
            </a:prstGeom>
          </p:spPr>
        </p:pic>
      </p:grpSp>
      <p:pic>
        <p:nvPicPr>
          <p:cNvPr id="6" name="MS logo gray - EMF" descr="Microsoft logo, gray text version" hidden="1">
            <a:extLst>
              <a:ext uri="{FF2B5EF4-FFF2-40B4-BE49-F238E27FC236}">
                <a16:creationId xmlns:a16="http://schemas.microsoft.com/office/drawing/2014/main" id="{B9532AFA-78E5-4324-9D56-4D4CE7440E29}"/>
              </a:ext>
            </a:extLst>
          </p:cNvPr>
          <p:cNvPicPr>
            <a:picLocks noChangeAspect="1"/>
          </p:cNvPicPr>
          <p:nvPr userDrawn="1"/>
        </p:nvPicPr>
        <p:blipFill>
          <a:blip r:embed="rId5"/>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23119424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3959133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336323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6021932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9062682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916402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64795289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363706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4136420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3827613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63810552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1311599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8988759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7184024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68446144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410296023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7051">
                      <a:schemeClr val="tx1"/>
                    </a:gs>
                    <a:gs pos="20000">
                      <a:schemeClr val="tx1"/>
                    </a:gs>
                  </a:gsLst>
                  <a:lin ang="5400000" scaled="1"/>
                </a:gra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6426032"/>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317910753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408296290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419220822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90265">
                      <a:srgbClr val="30E5D0"/>
                    </a:gs>
                    <a:gs pos="75641">
                      <a:srgbClr val="30E5D0"/>
                    </a:gs>
                  </a:gsLst>
                  <a:lin ang="5400000" scaled="1"/>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3526572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114001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75641">
                      <a:schemeClr val="tx1"/>
                    </a:gs>
                    <a:gs pos="59615">
                      <a:schemeClr val="tx1"/>
                    </a:gs>
                  </a:gsLst>
                  <a:lin ang="5400000" scaled="1"/>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592354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03300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068378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30742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39622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409349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74591746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2021/7/26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2021/7/26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2021/7/26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image" Target="../media/image1.emf"/><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2021/7/26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64500" y="2843773"/>
            <a:ext cx="6858000" cy="1170455"/>
          </a:xfrm>
          <a:prstGeom prst="rect">
            <a:avLst/>
          </a:prstGeom>
        </p:spPr>
      </p:pic>
      <p:sp>
        <p:nvSpPr>
          <p:cNvPr id="5" name="文本框 4">
            <a:extLst>
              <a:ext uri="{FF2B5EF4-FFF2-40B4-BE49-F238E27FC236}">
                <a16:creationId xmlns:a16="http://schemas.microsoft.com/office/drawing/2014/main" id="{B109AFE1-098F-43E2-9B33-BF674393CE2E}"/>
              </a:ext>
            </a:extLst>
          </p:cNvPr>
          <p:cNvSpPr txBox="1"/>
          <p:nvPr userDrawn="1"/>
        </p:nvSpPr>
        <p:spPr>
          <a:xfrm>
            <a:off x="10542104" y="0"/>
            <a:ext cx="1649897" cy="307777"/>
          </a:xfrm>
          <a:prstGeom prst="rect">
            <a:avLst/>
          </a:prstGeom>
          <a:noFill/>
        </p:spPr>
        <p:txBody>
          <a:bodyPr wrap="square" lIns="0" tIns="0" rIns="0" bIns="0" rtlCol="0">
            <a:spAutoFit/>
          </a:bodyPr>
          <a:lstStyle/>
          <a:p>
            <a:pPr algn="l"/>
            <a:fld id="{1533F535-138E-4B0F-AFF0-E42C5ACAB41D}" type="datetime12">
              <a:rPr lang="zh-CN" altLang="en-US" sz="2000" baseline="0" smtClean="0">
                <a:gradFill>
                  <a:gsLst>
                    <a:gs pos="2917">
                      <a:schemeClr val="tx1"/>
                    </a:gs>
                    <a:gs pos="30000">
                      <a:schemeClr val="tx1"/>
                    </a:gs>
                  </a:gsLst>
                  <a:lin ang="5400000" scaled="0"/>
                </a:gradFill>
                <a:latin typeface="Times New Roman" panose="02020603050405020304" pitchFamily="18" charset="0"/>
                <a:ea typeface="楷体" panose="02010609060101010101" pitchFamily="49" charset="-122"/>
              </a:rPr>
              <a:t>上午11时26分</a:t>
            </a:fld>
            <a:endParaRPr lang="zh-CN" altLang="en-US" sz="2000" baseline="0" dirty="0">
              <a:gradFill>
                <a:gsLst>
                  <a:gs pos="2917">
                    <a:schemeClr val="tx1"/>
                  </a:gs>
                  <a:gs pos="30000">
                    <a:schemeClr val="tx1"/>
                  </a:gs>
                </a:gsLst>
                <a:lin ang="5400000" scaled="0"/>
              </a:gradFill>
              <a:latin typeface="Times New Roman" panose="02020603050405020304" pitchFamily="18" charset="0"/>
              <a:ea typeface="楷体" panose="02010609060101010101" pitchFamily="49" charset="-122"/>
            </a:endParaRPr>
          </a:p>
        </p:txBody>
      </p:sp>
    </p:spTree>
    <p:extLst>
      <p:ext uri="{BB962C8B-B14F-4D97-AF65-F5344CB8AC3E}">
        <p14:creationId xmlns:p14="http://schemas.microsoft.com/office/powerpoint/2010/main" val="13142485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Lst>
  <p:transition>
    <p:fade/>
  </p:transition>
  <p:hf sldNum="0" hdr="0" ftr="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7051">
                <a:schemeClr val="tx1"/>
              </a:gs>
              <a:gs pos="20000">
                <a:schemeClr val="tx1"/>
              </a:gs>
            </a:gsLst>
            <a:lin ang="5400000" scaled="1"/>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1.png"/><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image" Target="../media/image200.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image" Target="../media/image15.gif"/><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17.tmp"/><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4B73DF-3A85-4E90-B025-A1D73076ACCF}"/>
              </a:ext>
            </a:extLst>
          </p:cNvPr>
          <p:cNvSpPr>
            <a:spLocks noGrp="1"/>
          </p:cNvSpPr>
          <p:nvPr>
            <p:ph type="title"/>
          </p:nvPr>
        </p:nvSpPr>
        <p:spPr>
          <a:xfrm>
            <a:off x="588263" y="457200"/>
            <a:ext cx="11018520" cy="3385542"/>
          </a:xfrm>
        </p:spPr>
        <p:txBody>
          <a:bodyPr/>
          <a:lstStyle/>
          <a:p>
            <a:pPr algn="l"/>
            <a:r>
              <a:rPr lang="zh-CN" altLang="en-US" dirty="0"/>
              <a:t>冒泡排序      </a:t>
            </a:r>
            <a:r>
              <a:rPr lang="zh-CN" altLang="en-US" sz="2400" dirty="0"/>
              <a:t>时间复杂度</a:t>
            </a:r>
            <a:r>
              <a:rPr lang="en-US" altLang="zh-CN" sz="2400" dirty="0"/>
              <a:t>O(n2)</a:t>
            </a:r>
            <a:br>
              <a:rPr lang="en-US" altLang="zh-CN" sz="2400" dirty="0"/>
            </a:br>
            <a:br>
              <a:rPr lang="zh-CN" altLang="en-US" sz="2800" b="0" i="0" dirty="0">
                <a:solidFill>
                  <a:srgbClr val="121212"/>
                </a:solidFill>
                <a:effectLst/>
                <a:latin typeface="-apple-system"/>
              </a:rPr>
            </a:br>
            <a:r>
              <a:rPr lang="zh-CN" altLang="en-US" sz="2800" b="0" i="0" dirty="0">
                <a:solidFill>
                  <a:srgbClr val="121212"/>
                </a:solidFill>
                <a:effectLst/>
                <a:latin typeface="-apple-system"/>
              </a:rPr>
              <a:t>重复走访要排序的数列，通过两两比较相邻记录的排序码。排序过程中每次从后往前冒一个最小值，且每次能确定一个数在序列中的最终位置。若发生逆序，则交换。</a:t>
            </a:r>
            <a:br>
              <a:rPr lang="zh-CN" altLang="en-US" b="0" i="0" dirty="0">
                <a:solidFill>
                  <a:srgbClr val="121212"/>
                </a:solidFill>
                <a:effectLst/>
                <a:latin typeface="-apple-system"/>
              </a:rPr>
            </a:br>
            <a:br>
              <a:rPr lang="en-US" altLang="zh-CN" dirty="0"/>
            </a:br>
            <a:endParaRPr lang="zh-CN" altLang="en-US" u="sng" dirty="0"/>
          </a:p>
        </p:txBody>
      </p:sp>
      <p:pic>
        <p:nvPicPr>
          <p:cNvPr id="6" name="图片 5">
            <a:extLst>
              <a:ext uri="{FF2B5EF4-FFF2-40B4-BE49-F238E27FC236}">
                <a16:creationId xmlns:a16="http://schemas.microsoft.com/office/drawing/2014/main" id="{53C6399D-2735-4BB9-B6F7-1B54D9413D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5217" y="3429000"/>
            <a:ext cx="7867650" cy="2447925"/>
          </a:xfrm>
          <a:prstGeom prst="rect">
            <a:avLst/>
          </a:prstGeom>
        </p:spPr>
      </p:pic>
    </p:spTree>
    <p:extLst>
      <p:ext uri="{BB962C8B-B14F-4D97-AF65-F5344CB8AC3E}">
        <p14:creationId xmlns:p14="http://schemas.microsoft.com/office/powerpoint/2010/main" val="326489880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41FD4D2A-8853-44A1-85E5-68B6A85503FC}"/>
              </a:ext>
            </a:extLst>
          </p:cNvPr>
          <p:cNvSpPr/>
          <p:nvPr/>
        </p:nvSpPr>
        <p:spPr>
          <a:xfrm>
            <a:off x="384865" y="358848"/>
            <a:ext cx="11358402" cy="4981364"/>
          </a:xfrm>
          <a:prstGeom prst="rect">
            <a:avLst/>
          </a:prstGeom>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void</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2AAFF"/>
                </a:solidFill>
                <a:effectLst/>
                <a:uLnTx/>
                <a:uFillTx/>
                <a:latin typeface="Consolas" panose="020B0609020204030204" pitchFamily="49" charset="0"/>
                <a:ea typeface="楷体" panose="02010609060101010101" pitchFamily="49" charset="-122"/>
                <a:cs typeface="+mn-cs"/>
              </a:rPr>
              <a:t>Merge</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err="1">
                <a:ln>
                  <a:noFill/>
                </a:ln>
                <a:solidFill>
                  <a:srgbClr val="A6ACCD"/>
                </a:solidFill>
                <a:effectLst/>
                <a:uLnTx/>
                <a:uFillTx/>
                <a:latin typeface="Consolas" panose="020B0609020204030204" pitchFamily="49" charset="0"/>
                <a:ea typeface="楷体" panose="02010609060101010101" pitchFamily="49" charset="-122"/>
                <a:cs typeface="+mn-cs"/>
              </a:rPr>
              <a:t>s</a:t>
            </a:r>
            <a:r>
              <a:rPr kumimoji="0" lang="en-US" altLang="zh-CN" sz="1765" b="0" i="0" u="none" strike="noStrike" kern="1200" cap="none" spc="0" normalizeH="0" baseline="0" noProof="0" dirty="0" err="1">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err="1">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m</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err="1">
                <a:ln>
                  <a:noFill/>
                </a:ln>
                <a:solidFill>
                  <a:srgbClr val="A6ACCD"/>
                </a:solidFill>
                <a:effectLst/>
                <a:uLnTx/>
                <a:uFillTx/>
                <a:latin typeface="Consolas" panose="020B0609020204030204" pitchFamily="49" charset="0"/>
                <a:ea typeface="楷体" panose="02010609060101010101" pitchFamily="49" charset="-122"/>
                <a:cs typeface="+mn-cs"/>
              </a:rPr>
              <a:t>e</a:t>
            </a:r>
            <a:r>
              <a:rPr kumimoji="0" lang="en-US" altLang="zh-CN" sz="1765" b="0" i="0" u="none" strike="noStrike" kern="1200" cap="none" spc="0" normalizeH="0" baseline="0" noProof="0" dirty="0" err="1">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err="1">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err="1">
                <a:ln>
                  <a:noFill/>
                </a:ln>
                <a:solidFill>
                  <a:srgbClr val="A6ACCD"/>
                </a:solidFill>
                <a:effectLst/>
                <a:uLnTx/>
                <a:uFillTx/>
                <a:latin typeface="Consolas" panose="020B0609020204030204" pitchFamily="49" charset="0"/>
                <a:ea typeface="楷体" panose="02010609060101010101" pitchFamily="49" charset="-122"/>
                <a:cs typeface="+mn-cs"/>
              </a:rPr>
              <a:t>tmp</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 //</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将数组</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a</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的局部</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a[</a:t>
            </a:r>
            <a:r>
              <a:rPr kumimoji="0" lang="en-US" altLang="zh-CN" sz="1765" b="0" i="1" u="none" strike="noStrike" kern="1200" cap="none" spc="0" normalizeH="0" baseline="0" noProof="0" dirty="0" err="1">
                <a:ln>
                  <a:noFill/>
                </a:ln>
                <a:solidFill>
                  <a:srgbClr val="676E95"/>
                </a:solidFill>
                <a:effectLst/>
                <a:uLnTx/>
                <a:uFillTx/>
                <a:latin typeface="Consolas" panose="020B0609020204030204" pitchFamily="49" charset="0"/>
                <a:ea typeface="楷体" panose="02010609060101010101" pitchFamily="49" charset="-122"/>
                <a:cs typeface="+mn-cs"/>
              </a:rPr>
              <a:t>s,m</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和</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a[m+1,e]</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合并到</a:t>
            </a:r>
            <a:r>
              <a:rPr kumimoji="0" lang="en-US" altLang="zh-CN" sz="1765" b="0" i="1" u="none" strike="noStrike" kern="1200" cap="none" spc="0" normalizeH="0" baseline="0" noProof="0" dirty="0" err="1">
                <a:ln>
                  <a:noFill/>
                </a:ln>
                <a:solidFill>
                  <a:srgbClr val="676E95"/>
                </a:solidFill>
                <a:effectLst/>
                <a:uLnTx/>
                <a:uFillTx/>
                <a:latin typeface="Consolas" panose="020B0609020204030204" pitchFamily="49" charset="0"/>
                <a:ea typeface="楷体" panose="02010609060101010101" pitchFamily="49" charset="-122"/>
                <a:cs typeface="+mn-cs"/>
              </a:rPr>
              <a:t>tmp</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并保证</a:t>
            </a:r>
            <a:r>
              <a:rPr kumimoji="0" lang="en-US" altLang="zh-CN" sz="1765" b="0" i="1" u="none" strike="noStrike" kern="1200" cap="none" spc="0" normalizeH="0" baseline="0" noProof="0" dirty="0" err="1">
                <a:ln>
                  <a:noFill/>
                </a:ln>
                <a:solidFill>
                  <a:srgbClr val="676E95"/>
                </a:solidFill>
                <a:effectLst/>
                <a:uLnTx/>
                <a:uFillTx/>
                <a:latin typeface="Consolas" panose="020B0609020204030204" pitchFamily="49" charset="0"/>
                <a:ea typeface="楷体" panose="02010609060101010101" pitchFamily="49" charset="-122"/>
                <a:cs typeface="+mn-cs"/>
              </a:rPr>
              <a:t>tmp</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有序，然后再拷贝回</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a[</a:t>
            </a:r>
            <a:r>
              <a:rPr kumimoji="0" lang="en-US" altLang="zh-CN" sz="1765" b="0" i="1" u="none" strike="noStrike" kern="1200" cap="none" spc="0" normalizeH="0" baseline="0" noProof="0" dirty="0" err="1">
                <a:ln>
                  <a:noFill/>
                </a:ln>
                <a:solidFill>
                  <a:srgbClr val="676E95"/>
                </a:solidFill>
                <a:effectLst/>
                <a:uLnTx/>
                <a:uFillTx/>
                <a:latin typeface="Consolas" panose="020B0609020204030204" pitchFamily="49" charset="0"/>
                <a:ea typeface="楷体" panose="02010609060101010101" pitchFamily="49" charset="-122"/>
                <a:cs typeface="+mn-cs"/>
              </a:rPr>
              <a:t>s,m</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  </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 //</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归并操作时间复杂度：</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O</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e-m+1),</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即</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O</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n)</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pb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F78C6C"/>
                </a:solidFill>
                <a:effectLst/>
                <a:uLnTx/>
                <a:uFillTx/>
                <a:latin typeface="Consolas" panose="020B0609020204030204" pitchFamily="49" charset="0"/>
                <a:ea typeface="楷体" panose="02010609060101010101" pitchFamily="49" charset="-122"/>
                <a:cs typeface="+mn-cs"/>
              </a:rPr>
              <a:t>0</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p1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s</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p2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m</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78C6C"/>
                </a:solidFill>
                <a:effectLst/>
                <a:uLnTx/>
                <a:uFillTx/>
                <a:latin typeface="Consolas" panose="020B0609020204030204" pitchFamily="49" charset="0"/>
                <a:ea typeface="楷体" panose="02010609060101010101" pitchFamily="49" charset="-122"/>
                <a:cs typeface="+mn-cs"/>
              </a:rPr>
              <a:t>1</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while</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p1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m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&amp;&amp;</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p2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e</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if</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p1</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p2</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err="1">
                <a:ln>
                  <a:noFill/>
                </a:ln>
                <a:solidFill>
                  <a:srgbClr val="A6ACCD"/>
                </a:solidFill>
                <a:effectLst/>
                <a:uLnTx/>
                <a:uFillTx/>
                <a:latin typeface="Consolas" panose="020B0609020204030204" pitchFamily="49" charset="0"/>
                <a:ea typeface="楷体" panose="02010609060101010101" pitchFamily="49" charset="-122"/>
                <a:cs typeface="+mn-cs"/>
              </a:rPr>
              <a:t>tmp</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pb</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p1</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else</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err="1">
                <a:ln>
                  <a:noFill/>
                </a:ln>
                <a:solidFill>
                  <a:srgbClr val="A6ACCD"/>
                </a:solidFill>
                <a:effectLst/>
                <a:uLnTx/>
                <a:uFillTx/>
                <a:latin typeface="Consolas" panose="020B0609020204030204" pitchFamily="49" charset="0"/>
                <a:ea typeface="楷体" panose="02010609060101010101" pitchFamily="49" charset="-122"/>
                <a:cs typeface="+mn-cs"/>
              </a:rPr>
              <a:t>tmp</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pb</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p2</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while</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p1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m</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err="1">
                <a:ln>
                  <a:noFill/>
                </a:ln>
                <a:solidFill>
                  <a:srgbClr val="A6ACCD"/>
                </a:solidFill>
                <a:effectLst/>
                <a:uLnTx/>
                <a:uFillTx/>
                <a:latin typeface="Consolas" panose="020B0609020204030204" pitchFamily="49" charset="0"/>
                <a:ea typeface="楷体" panose="02010609060101010101" pitchFamily="49" charset="-122"/>
                <a:cs typeface="+mn-cs"/>
              </a:rPr>
              <a:t>tmp</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pb</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p1</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while</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p2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e</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err="1">
                <a:ln>
                  <a:noFill/>
                </a:ln>
                <a:solidFill>
                  <a:srgbClr val="A6ACCD"/>
                </a:solidFill>
                <a:effectLst/>
                <a:uLnTx/>
                <a:uFillTx/>
                <a:latin typeface="Consolas" panose="020B0609020204030204" pitchFamily="49" charset="0"/>
                <a:ea typeface="楷体" panose="02010609060101010101" pitchFamily="49" charset="-122"/>
                <a:cs typeface="+mn-cs"/>
              </a:rPr>
              <a:t>tmp</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pb</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p2</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for</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i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F78C6C"/>
                </a:solidFill>
                <a:effectLst/>
                <a:uLnTx/>
                <a:uFillTx/>
                <a:latin typeface="Consolas" panose="020B0609020204030204" pitchFamily="49" charset="0"/>
                <a:ea typeface="楷体" panose="02010609060101010101" pitchFamily="49" charset="-122"/>
                <a:cs typeface="+mn-cs"/>
              </a:rPr>
              <a:t>0</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e</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s</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78C6C"/>
                </a:solidFill>
                <a:effectLst/>
                <a:uLnTx/>
                <a:uFillTx/>
                <a:latin typeface="Consolas" panose="020B0609020204030204" pitchFamily="49" charset="0"/>
                <a:ea typeface="楷体" panose="02010609060101010101" pitchFamily="49" charset="-122"/>
                <a:cs typeface="+mn-cs"/>
              </a:rPr>
              <a:t>1</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panose="02010609060101010101" pitchFamily="49" charset="-122"/>
                <a:cs typeface="+mn-cs"/>
              </a:rPr>
              <a:t>s</a:t>
            </a:r>
            <a:r>
              <a:rPr kumimoji="0" lang="en-US" altLang="zh-CN" sz="1765" b="0" i="0" u="none" strike="noStrike" kern="1200" cap="none" spc="0" normalizeH="0" baseline="0" noProof="0" dirty="0" err="1">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err="1">
                <a:ln>
                  <a:noFill/>
                </a:ln>
                <a:solidFill>
                  <a:srgbClr val="A6ACCD"/>
                </a:solidFill>
                <a:effectLst/>
                <a:uLnTx/>
                <a:uFillTx/>
                <a:latin typeface="Consolas" panose="020B0609020204030204" pitchFamily="49" charset="0"/>
                <a:ea typeface="楷体" panose="02010609060101010101" pitchFamily="49" charset="-122"/>
                <a:cs typeface="+mn-cs"/>
              </a:rPr>
              <a:t>tmp</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t>
            </a:r>
          </a:p>
        </p:txBody>
      </p:sp>
      <p:sp>
        <p:nvSpPr>
          <p:cNvPr id="8" name="矩形 7">
            <a:extLst>
              <a:ext uri="{FF2B5EF4-FFF2-40B4-BE49-F238E27FC236}">
                <a16:creationId xmlns:a16="http://schemas.microsoft.com/office/drawing/2014/main" id="{1B94623E-D3D4-4375-9E80-0ED04790BE59}"/>
              </a:ext>
            </a:extLst>
          </p:cNvPr>
          <p:cNvSpPr/>
          <p:nvPr/>
        </p:nvSpPr>
        <p:spPr>
          <a:xfrm>
            <a:off x="5104663" y="3846255"/>
            <a:ext cx="7087337" cy="2554545"/>
          </a:xfrm>
          <a:prstGeom prst="rect">
            <a:avLst/>
          </a:prstGeom>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C792EA"/>
                </a:solidFill>
                <a:effectLst/>
                <a:uLnTx/>
                <a:uFillTx/>
                <a:latin typeface="Consolas" panose="020B0609020204030204" pitchFamily="49" charset="0"/>
                <a:ea typeface="楷体"/>
                <a:cs typeface="+mn-cs"/>
              </a:rPr>
              <a:t>void</a:t>
            </a:r>
            <a:r>
              <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err="1">
                <a:ln>
                  <a:noFill/>
                </a:ln>
                <a:solidFill>
                  <a:srgbClr val="82AAFF"/>
                </a:solidFill>
                <a:effectLst/>
                <a:uLnTx/>
                <a:uFillTx/>
                <a:latin typeface="Consolas" panose="020B0609020204030204" pitchFamily="49" charset="0"/>
                <a:ea typeface="楷体"/>
                <a:cs typeface="+mn-cs"/>
              </a:rPr>
              <a:t>MergeSort</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C792EA"/>
                </a:solidFill>
                <a:effectLst/>
                <a:uLnTx/>
                <a:uFillTx/>
                <a:latin typeface="Consolas" panose="020B0609020204030204" pitchFamily="49" charset="0"/>
                <a:ea typeface="楷体"/>
                <a:cs typeface="+mn-cs"/>
              </a:rPr>
              <a:t>int</a:t>
            </a:r>
            <a:r>
              <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a[]</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C792EA"/>
                </a:solidFill>
                <a:effectLst/>
                <a:uLnTx/>
                <a:uFillTx/>
                <a:latin typeface="Consolas" panose="020B0609020204030204" pitchFamily="49" charset="0"/>
                <a:ea typeface="楷体"/>
                <a:cs typeface="+mn-cs"/>
              </a:rPr>
              <a:t>int</a:t>
            </a:r>
            <a:r>
              <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err="1">
                <a:ln>
                  <a:noFill/>
                </a:ln>
                <a:solidFill>
                  <a:srgbClr val="A6ACCD"/>
                </a:solidFill>
                <a:effectLst/>
                <a:uLnTx/>
                <a:uFillTx/>
                <a:latin typeface="Consolas" panose="020B0609020204030204" pitchFamily="49" charset="0"/>
                <a:ea typeface="楷体"/>
                <a:cs typeface="+mn-cs"/>
              </a:rPr>
              <a:t>s</a:t>
            </a:r>
            <a:r>
              <a:rPr kumimoji="0" lang="en-US" altLang="zh-CN" sz="2000" b="0" i="0" u="none" strike="noStrike" kern="1200" cap="none" spc="0" normalizeH="0" baseline="0" noProof="0" dirty="0" err="1">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err="1">
                <a:ln>
                  <a:noFill/>
                </a:ln>
                <a:solidFill>
                  <a:srgbClr val="C792EA"/>
                </a:solidFill>
                <a:effectLst/>
                <a:uLnTx/>
                <a:uFillTx/>
                <a:latin typeface="Consolas" panose="020B0609020204030204" pitchFamily="49" charset="0"/>
                <a:ea typeface="楷体"/>
                <a:cs typeface="+mn-cs"/>
              </a:rPr>
              <a:t>int</a:t>
            </a:r>
            <a:r>
              <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err="1">
                <a:ln>
                  <a:noFill/>
                </a:ln>
                <a:solidFill>
                  <a:srgbClr val="A6ACCD"/>
                </a:solidFill>
                <a:effectLst/>
                <a:uLnTx/>
                <a:uFillTx/>
                <a:latin typeface="Consolas" panose="020B0609020204030204" pitchFamily="49" charset="0"/>
                <a:ea typeface="楷体"/>
                <a:cs typeface="+mn-cs"/>
              </a:rPr>
              <a:t>e</a:t>
            </a:r>
            <a:r>
              <a:rPr kumimoji="0" lang="en-US" altLang="zh-CN" sz="2000" b="0" i="0" u="none" strike="noStrike" kern="1200" cap="none" spc="0" normalizeH="0" baseline="0" noProof="0" dirty="0" err="1">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err="1">
                <a:ln>
                  <a:noFill/>
                </a:ln>
                <a:solidFill>
                  <a:srgbClr val="C792EA"/>
                </a:solidFill>
                <a:effectLst/>
                <a:uLnTx/>
                <a:uFillTx/>
                <a:latin typeface="Consolas" panose="020B0609020204030204" pitchFamily="49" charset="0"/>
                <a:ea typeface="楷体"/>
                <a:cs typeface="+mn-cs"/>
              </a:rPr>
              <a:t>int</a:t>
            </a:r>
            <a:r>
              <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err="1">
                <a:ln>
                  <a:noFill/>
                </a:ln>
                <a:solidFill>
                  <a:srgbClr val="A6ACCD"/>
                </a:solidFill>
                <a:effectLst/>
                <a:uLnTx/>
                <a:uFillTx/>
                <a:latin typeface="Consolas" panose="020B0609020204030204" pitchFamily="49" charset="0"/>
                <a:ea typeface="楷体"/>
                <a:cs typeface="+mn-cs"/>
              </a:rPr>
              <a:t>tmp</a:t>
            </a:r>
            <a:r>
              <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2000" b="0" i="1"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if</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s </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&lt;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e</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a:ln>
                  <a:noFill/>
                </a:ln>
                <a:solidFill>
                  <a:srgbClr val="C792EA"/>
                </a:solidFill>
                <a:effectLst/>
                <a:uLnTx/>
                <a:uFillTx/>
                <a:latin typeface="Consolas" panose="020B0609020204030204" pitchFamily="49" charset="0"/>
                <a:ea typeface="楷体"/>
                <a:cs typeface="+mn-cs"/>
              </a:rPr>
              <a:t>int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m </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s </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e</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s</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78C6C"/>
                </a:solidFill>
                <a:effectLst/>
                <a:uLnTx/>
                <a:uFillTx/>
                <a:latin typeface="Consolas" panose="020B0609020204030204" pitchFamily="49" charset="0"/>
                <a:ea typeface="楷体"/>
                <a:cs typeface="+mn-cs"/>
              </a:rPr>
              <a:t>2</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err="1">
                <a:ln>
                  <a:noFill/>
                </a:ln>
                <a:solidFill>
                  <a:srgbClr val="82AAFF"/>
                </a:solidFill>
                <a:effectLst/>
                <a:uLnTx/>
                <a:uFillTx/>
                <a:latin typeface="Consolas" panose="020B0609020204030204" pitchFamily="49" charset="0"/>
                <a:ea typeface="楷体"/>
                <a:cs typeface="+mn-cs"/>
              </a:rPr>
              <a:t>MergeSort</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a</a:t>
            </a:r>
            <a:r>
              <a:rPr kumimoji="0" lang="en-US" altLang="zh-CN" sz="2000" b="0" i="0" u="none" strike="noStrike" kern="1200" cap="none" spc="0" normalizeH="0" baseline="0" noProof="0" dirty="0" err="1">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s</a:t>
            </a:r>
            <a:r>
              <a:rPr kumimoji="0" lang="en-US" altLang="zh-CN" sz="2000" b="0" i="0" u="none" strike="noStrike" kern="1200" cap="none" spc="0" normalizeH="0" baseline="0" noProof="0" dirty="0" err="1">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m</a:t>
            </a:r>
            <a:r>
              <a:rPr kumimoji="0" lang="en-US" altLang="zh-CN" sz="2000" b="0" i="0" u="none" strike="noStrike" kern="1200" cap="none" spc="0" normalizeH="0" baseline="0" noProof="0" dirty="0" err="1">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tmp</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endPar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err="1">
                <a:ln>
                  <a:noFill/>
                </a:ln>
                <a:solidFill>
                  <a:srgbClr val="82AAFF"/>
                </a:solidFill>
                <a:effectLst/>
                <a:uLnTx/>
                <a:uFillTx/>
                <a:latin typeface="Consolas" panose="020B0609020204030204" pitchFamily="49" charset="0"/>
                <a:ea typeface="楷体"/>
                <a:cs typeface="+mn-cs"/>
              </a:rPr>
              <a:t>MergeSort</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a</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m</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78C6C"/>
                </a:solidFill>
                <a:effectLst/>
                <a:uLnTx/>
                <a:uFillTx/>
                <a:latin typeface="Consolas" panose="020B0609020204030204" pitchFamily="49" charset="0"/>
                <a:ea typeface="楷体"/>
                <a:cs typeface="+mn-cs"/>
              </a:rPr>
              <a:t>1</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e</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tmp</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endPar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a:ln>
                  <a:noFill/>
                </a:ln>
                <a:solidFill>
                  <a:srgbClr val="82AAFF"/>
                </a:solidFill>
                <a:effectLst/>
                <a:uLnTx/>
                <a:uFillTx/>
                <a:latin typeface="Consolas" panose="020B0609020204030204" pitchFamily="49" charset="0"/>
                <a:ea typeface="楷体"/>
                <a:cs typeface="+mn-cs"/>
              </a:rPr>
              <a:t>Merge</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a</a:t>
            </a:r>
            <a:r>
              <a:rPr kumimoji="0" lang="en-US" altLang="zh-CN" sz="2000" b="0" i="0" u="none" strike="noStrike" kern="1200" cap="none" spc="0" normalizeH="0" baseline="0" noProof="0" dirty="0" err="1">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s</a:t>
            </a:r>
            <a:r>
              <a:rPr kumimoji="0" lang="en-US" altLang="zh-CN" sz="2000" b="0" i="0" u="none" strike="noStrike" kern="1200" cap="none" spc="0" normalizeH="0" baseline="0" noProof="0" dirty="0" err="1">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m</a:t>
            </a:r>
            <a:r>
              <a:rPr kumimoji="0" lang="en-US" altLang="zh-CN" sz="2000" b="0" i="0" u="none" strike="noStrike" kern="1200" cap="none" spc="0" normalizeH="0" baseline="0" noProof="0" dirty="0" err="1">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e</a:t>
            </a:r>
            <a:r>
              <a:rPr kumimoji="0" lang="en-US" altLang="zh-CN" sz="2000" b="0" i="0" u="none" strike="noStrike" kern="1200" cap="none" spc="0" normalizeH="0" baseline="0" noProof="0" dirty="0" err="1">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tmp</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endPar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endPar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2000"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a:t>
            </a:r>
          </a:p>
        </p:txBody>
      </p:sp>
    </p:spTree>
    <p:extLst>
      <p:ext uri="{BB962C8B-B14F-4D97-AF65-F5344CB8AC3E}">
        <p14:creationId xmlns:p14="http://schemas.microsoft.com/office/powerpoint/2010/main" val="23860283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animEffect transition="in" filter="fade">
                                      <p:cBhvr>
                                        <p:cTn id="7" dur="1000"/>
                                        <p:tgtEl>
                                          <p:spTgt spid="8">
                                            <p:txEl>
                                              <p:pRg st="3" end="3"/>
                                            </p:txEl>
                                          </p:spTgt>
                                        </p:tgtEl>
                                      </p:cBhvr>
                                    </p:animEffect>
                                    <p:anim calcmode="lin" valueType="num">
                                      <p:cBhvr>
                                        <p:cTn id="8"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3" end="3"/>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8">
                                            <p:txEl>
                                              <p:pRg st="4" end="4"/>
                                            </p:txEl>
                                          </p:spTgt>
                                        </p:tgtEl>
                                        <p:attrNameLst>
                                          <p:attrName>style.visibility</p:attrName>
                                        </p:attrNameLst>
                                      </p:cBhvr>
                                      <p:to>
                                        <p:strVal val="visible"/>
                                      </p:to>
                                    </p:set>
                                    <p:animEffect transition="in" filter="fade">
                                      <p:cBhvr>
                                        <p:cTn id="12" dur="1000"/>
                                        <p:tgtEl>
                                          <p:spTgt spid="8">
                                            <p:txEl>
                                              <p:pRg st="4" end="4"/>
                                            </p:txEl>
                                          </p:spTgt>
                                        </p:tgtEl>
                                      </p:cBhvr>
                                    </p:animEffect>
                                    <p:anim calcmode="lin" valueType="num">
                                      <p:cBhvr>
                                        <p:cTn id="13"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14"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animEffect transition="in" filter="fade">
                                      <p:cBhvr>
                                        <p:cTn id="19" dur="1000"/>
                                        <p:tgtEl>
                                          <p:spTgt spid="8">
                                            <p:txEl>
                                              <p:pRg st="5" end="5"/>
                                            </p:txEl>
                                          </p:spTgt>
                                        </p:tgtEl>
                                      </p:cBhvr>
                                    </p:animEffect>
                                    <p:anim calcmode="lin" valueType="num">
                                      <p:cBhvr>
                                        <p:cTn id="20" dur="1000" fill="hold"/>
                                        <p:tgtEl>
                                          <p:spTgt spid="8">
                                            <p:txEl>
                                              <p:pRg st="5" end="5"/>
                                            </p:txEl>
                                          </p:spTgt>
                                        </p:tgtEl>
                                        <p:attrNameLst>
                                          <p:attrName>ppt_x</p:attrName>
                                        </p:attrNameLst>
                                      </p:cBhvr>
                                      <p:tavLst>
                                        <p:tav tm="0">
                                          <p:val>
                                            <p:strVal val="#ppt_x"/>
                                          </p:val>
                                        </p:tav>
                                        <p:tav tm="100000">
                                          <p:val>
                                            <p:strVal val="#ppt_x"/>
                                          </p:val>
                                        </p:tav>
                                      </p:tavLst>
                                    </p:anim>
                                    <p:anim calcmode="lin" valueType="num">
                                      <p:cBhvr>
                                        <p:cTn id="21" dur="1000" fill="hold"/>
                                        <p:tgtEl>
                                          <p:spTgt spid="8">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7">
                                            <p:txEl>
                                              <p:pRg st="0" end="0"/>
                                            </p:txEl>
                                          </p:spTgt>
                                        </p:tgtEl>
                                        <p:attrNameLst>
                                          <p:attrName>style.visibility</p:attrName>
                                        </p:attrNameLst>
                                      </p:cBhvr>
                                      <p:to>
                                        <p:strVal val="visible"/>
                                      </p:to>
                                    </p:set>
                                    <p:animEffect transition="in" filter="fade">
                                      <p:cBhvr>
                                        <p:cTn id="26" dur="1000"/>
                                        <p:tgtEl>
                                          <p:spTgt spid="7">
                                            <p:txEl>
                                              <p:pRg st="0" end="0"/>
                                            </p:txEl>
                                          </p:spTgt>
                                        </p:tgtEl>
                                      </p:cBhvr>
                                    </p:animEffect>
                                    <p:anim calcmode="lin" valueType="num">
                                      <p:cBhvr>
                                        <p:cTn id="2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28" dur="1000" fill="hold"/>
                                        <p:tgtEl>
                                          <p:spTgt spid="7">
                                            <p:txEl>
                                              <p:pRg st="0" end="0"/>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7">
                                            <p:txEl>
                                              <p:pRg st="1" end="1"/>
                                            </p:txEl>
                                          </p:spTgt>
                                        </p:tgtEl>
                                        <p:attrNameLst>
                                          <p:attrName>style.visibility</p:attrName>
                                        </p:attrNameLst>
                                      </p:cBhvr>
                                      <p:to>
                                        <p:strVal val="visible"/>
                                      </p:to>
                                    </p:set>
                                    <p:animEffect transition="in" filter="fade">
                                      <p:cBhvr>
                                        <p:cTn id="31" dur="1000"/>
                                        <p:tgtEl>
                                          <p:spTgt spid="7">
                                            <p:txEl>
                                              <p:pRg st="1" end="1"/>
                                            </p:txEl>
                                          </p:spTgt>
                                        </p:tgtEl>
                                      </p:cBhvr>
                                    </p:animEffect>
                                    <p:anim calcmode="lin" valueType="num">
                                      <p:cBhvr>
                                        <p:cTn id="32"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33" dur="1000" fill="hold"/>
                                        <p:tgtEl>
                                          <p:spTgt spid="7">
                                            <p:txEl>
                                              <p:pRg st="1" end="1"/>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7">
                                            <p:txEl>
                                              <p:pRg st="2" end="2"/>
                                            </p:txEl>
                                          </p:spTgt>
                                        </p:tgtEl>
                                        <p:attrNameLst>
                                          <p:attrName>style.visibility</p:attrName>
                                        </p:attrNameLst>
                                      </p:cBhvr>
                                      <p:to>
                                        <p:strVal val="visible"/>
                                      </p:to>
                                    </p:set>
                                    <p:animEffect transition="in" filter="fade">
                                      <p:cBhvr>
                                        <p:cTn id="36" dur="1000"/>
                                        <p:tgtEl>
                                          <p:spTgt spid="7">
                                            <p:txEl>
                                              <p:pRg st="2" end="2"/>
                                            </p:txEl>
                                          </p:spTgt>
                                        </p:tgtEl>
                                      </p:cBhvr>
                                    </p:animEffect>
                                    <p:anim calcmode="lin" valueType="num">
                                      <p:cBhvr>
                                        <p:cTn id="37"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38" dur="1000" fill="hold"/>
                                        <p:tgtEl>
                                          <p:spTgt spid="7">
                                            <p:txEl>
                                              <p:pRg st="2" end="2"/>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7">
                                            <p:txEl>
                                              <p:pRg st="3" end="3"/>
                                            </p:txEl>
                                          </p:spTgt>
                                        </p:tgtEl>
                                        <p:attrNameLst>
                                          <p:attrName>style.visibility</p:attrName>
                                        </p:attrNameLst>
                                      </p:cBhvr>
                                      <p:to>
                                        <p:strVal val="visible"/>
                                      </p:to>
                                    </p:set>
                                    <p:animEffect transition="in" filter="fade">
                                      <p:cBhvr>
                                        <p:cTn id="41" dur="1000"/>
                                        <p:tgtEl>
                                          <p:spTgt spid="7">
                                            <p:txEl>
                                              <p:pRg st="3" end="3"/>
                                            </p:txEl>
                                          </p:spTgt>
                                        </p:tgtEl>
                                      </p:cBhvr>
                                    </p:animEffect>
                                    <p:anim calcmode="lin" valueType="num">
                                      <p:cBhvr>
                                        <p:cTn id="42"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43" dur="1000" fill="hold"/>
                                        <p:tgtEl>
                                          <p:spTgt spid="7">
                                            <p:txEl>
                                              <p:pRg st="3" end="3"/>
                                            </p:txEl>
                                          </p:spTgt>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7">
                                            <p:txEl>
                                              <p:pRg st="4" end="4"/>
                                            </p:txEl>
                                          </p:spTgt>
                                        </p:tgtEl>
                                        <p:attrNameLst>
                                          <p:attrName>style.visibility</p:attrName>
                                        </p:attrNameLst>
                                      </p:cBhvr>
                                      <p:to>
                                        <p:strVal val="visible"/>
                                      </p:to>
                                    </p:set>
                                    <p:animEffect transition="in" filter="fade">
                                      <p:cBhvr>
                                        <p:cTn id="46" dur="1000"/>
                                        <p:tgtEl>
                                          <p:spTgt spid="7">
                                            <p:txEl>
                                              <p:pRg st="4" end="4"/>
                                            </p:txEl>
                                          </p:spTgt>
                                        </p:tgtEl>
                                      </p:cBhvr>
                                    </p:animEffect>
                                    <p:anim calcmode="lin" valueType="num">
                                      <p:cBhvr>
                                        <p:cTn id="47"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48" dur="1000" fill="hold"/>
                                        <p:tgtEl>
                                          <p:spTgt spid="7">
                                            <p:txEl>
                                              <p:pRg st="4" end="4"/>
                                            </p:txEl>
                                          </p:spTgt>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7">
                                            <p:txEl>
                                              <p:pRg st="5" end="5"/>
                                            </p:txEl>
                                          </p:spTgt>
                                        </p:tgtEl>
                                        <p:attrNameLst>
                                          <p:attrName>style.visibility</p:attrName>
                                        </p:attrNameLst>
                                      </p:cBhvr>
                                      <p:to>
                                        <p:strVal val="visible"/>
                                      </p:to>
                                    </p:set>
                                    <p:animEffect transition="in" filter="fade">
                                      <p:cBhvr>
                                        <p:cTn id="51" dur="1000"/>
                                        <p:tgtEl>
                                          <p:spTgt spid="7">
                                            <p:txEl>
                                              <p:pRg st="5" end="5"/>
                                            </p:txEl>
                                          </p:spTgt>
                                        </p:tgtEl>
                                      </p:cBhvr>
                                    </p:animEffect>
                                    <p:anim calcmode="lin" valueType="num">
                                      <p:cBhvr>
                                        <p:cTn id="52" dur="1000" fill="hold"/>
                                        <p:tgtEl>
                                          <p:spTgt spid="7">
                                            <p:txEl>
                                              <p:pRg st="5" end="5"/>
                                            </p:txEl>
                                          </p:spTgt>
                                        </p:tgtEl>
                                        <p:attrNameLst>
                                          <p:attrName>ppt_x</p:attrName>
                                        </p:attrNameLst>
                                      </p:cBhvr>
                                      <p:tavLst>
                                        <p:tav tm="0">
                                          <p:val>
                                            <p:strVal val="#ppt_x"/>
                                          </p:val>
                                        </p:tav>
                                        <p:tav tm="100000">
                                          <p:val>
                                            <p:strVal val="#ppt_x"/>
                                          </p:val>
                                        </p:tav>
                                      </p:tavLst>
                                    </p:anim>
                                    <p:anim calcmode="lin" valueType="num">
                                      <p:cBhvr>
                                        <p:cTn id="53" dur="1000" fill="hold"/>
                                        <p:tgtEl>
                                          <p:spTgt spid="7">
                                            <p:txEl>
                                              <p:pRg st="5" end="5"/>
                                            </p:txEl>
                                          </p:spTgt>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7">
                                            <p:txEl>
                                              <p:pRg st="6" end="6"/>
                                            </p:txEl>
                                          </p:spTgt>
                                        </p:tgtEl>
                                        <p:attrNameLst>
                                          <p:attrName>style.visibility</p:attrName>
                                        </p:attrNameLst>
                                      </p:cBhvr>
                                      <p:to>
                                        <p:strVal val="visible"/>
                                      </p:to>
                                    </p:set>
                                    <p:animEffect transition="in" filter="fade">
                                      <p:cBhvr>
                                        <p:cTn id="56" dur="1000"/>
                                        <p:tgtEl>
                                          <p:spTgt spid="7">
                                            <p:txEl>
                                              <p:pRg st="6" end="6"/>
                                            </p:txEl>
                                          </p:spTgt>
                                        </p:tgtEl>
                                      </p:cBhvr>
                                    </p:animEffect>
                                    <p:anim calcmode="lin" valueType="num">
                                      <p:cBhvr>
                                        <p:cTn id="57" dur="1000" fill="hold"/>
                                        <p:tgtEl>
                                          <p:spTgt spid="7">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7">
                                            <p:txEl>
                                              <p:pRg st="6" end="6"/>
                                            </p:txEl>
                                          </p:spTgt>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7">
                                            <p:txEl>
                                              <p:pRg st="7" end="7"/>
                                            </p:txEl>
                                          </p:spTgt>
                                        </p:tgtEl>
                                        <p:attrNameLst>
                                          <p:attrName>style.visibility</p:attrName>
                                        </p:attrNameLst>
                                      </p:cBhvr>
                                      <p:to>
                                        <p:strVal val="visible"/>
                                      </p:to>
                                    </p:set>
                                    <p:animEffect transition="in" filter="fade">
                                      <p:cBhvr>
                                        <p:cTn id="61" dur="1000"/>
                                        <p:tgtEl>
                                          <p:spTgt spid="7">
                                            <p:txEl>
                                              <p:pRg st="7" end="7"/>
                                            </p:txEl>
                                          </p:spTgt>
                                        </p:tgtEl>
                                      </p:cBhvr>
                                    </p:animEffect>
                                    <p:anim calcmode="lin" valueType="num">
                                      <p:cBhvr>
                                        <p:cTn id="62" dur="1000" fill="hold"/>
                                        <p:tgtEl>
                                          <p:spTgt spid="7">
                                            <p:txEl>
                                              <p:pRg st="7" end="7"/>
                                            </p:txEl>
                                          </p:spTgt>
                                        </p:tgtEl>
                                        <p:attrNameLst>
                                          <p:attrName>ppt_x</p:attrName>
                                        </p:attrNameLst>
                                      </p:cBhvr>
                                      <p:tavLst>
                                        <p:tav tm="0">
                                          <p:val>
                                            <p:strVal val="#ppt_x"/>
                                          </p:val>
                                        </p:tav>
                                        <p:tav tm="100000">
                                          <p:val>
                                            <p:strVal val="#ppt_x"/>
                                          </p:val>
                                        </p:tav>
                                      </p:tavLst>
                                    </p:anim>
                                    <p:anim calcmode="lin" valueType="num">
                                      <p:cBhvr>
                                        <p:cTn id="63" dur="1000" fill="hold"/>
                                        <p:tgtEl>
                                          <p:spTgt spid="7">
                                            <p:txEl>
                                              <p:pRg st="7" end="7"/>
                                            </p:txEl>
                                          </p:spTgt>
                                        </p:tgtEl>
                                        <p:attrNameLst>
                                          <p:attrName>ppt_y</p:attrName>
                                        </p:attrNameLst>
                                      </p:cBhvr>
                                      <p:tavLst>
                                        <p:tav tm="0">
                                          <p:val>
                                            <p:strVal val="#ppt_y+.1"/>
                                          </p:val>
                                        </p:tav>
                                        <p:tav tm="100000">
                                          <p:val>
                                            <p:strVal val="#ppt_y"/>
                                          </p:val>
                                        </p:tav>
                                      </p:tavLst>
                                    </p:anim>
                                  </p:childTnLst>
                                </p:cTn>
                              </p:par>
                              <p:par>
                                <p:cTn id="64" presetID="42" presetClass="entr" presetSubtype="0" fill="hold" nodeType="withEffect">
                                  <p:stCondLst>
                                    <p:cond delay="0"/>
                                  </p:stCondLst>
                                  <p:childTnLst>
                                    <p:set>
                                      <p:cBhvr>
                                        <p:cTn id="65" dur="1" fill="hold">
                                          <p:stCondLst>
                                            <p:cond delay="0"/>
                                          </p:stCondLst>
                                        </p:cTn>
                                        <p:tgtEl>
                                          <p:spTgt spid="7">
                                            <p:txEl>
                                              <p:pRg st="8" end="8"/>
                                            </p:txEl>
                                          </p:spTgt>
                                        </p:tgtEl>
                                        <p:attrNameLst>
                                          <p:attrName>style.visibility</p:attrName>
                                        </p:attrNameLst>
                                      </p:cBhvr>
                                      <p:to>
                                        <p:strVal val="visible"/>
                                      </p:to>
                                    </p:set>
                                    <p:animEffect transition="in" filter="fade">
                                      <p:cBhvr>
                                        <p:cTn id="66" dur="1000"/>
                                        <p:tgtEl>
                                          <p:spTgt spid="7">
                                            <p:txEl>
                                              <p:pRg st="8" end="8"/>
                                            </p:txEl>
                                          </p:spTgt>
                                        </p:tgtEl>
                                      </p:cBhvr>
                                    </p:animEffect>
                                    <p:anim calcmode="lin" valueType="num">
                                      <p:cBhvr>
                                        <p:cTn id="67" dur="1000" fill="hold"/>
                                        <p:tgtEl>
                                          <p:spTgt spid="7">
                                            <p:txEl>
                                              <p:pRg st="8" end="8"/>
                                            </p:txEl>
                                          </p:spTgt>
                                        </p:tgtEl>
                                        <p:attrNameLst>
                                          <p:attrName>ppt_x</p:attrName>
                                        </p:attrNameLst>
                                      </p:cBhvr>
                                      <p:tavLst>
                                        <p:tav tm="0">
                                          <p:val>
                                            <p:strVal val="#ppt_x"/>
                                          </p:val>
                                        </p:tav>
                                        <p:tav tm="100000">
                                          <p:val>
                                            <p:strVal val="#ppt_x"/>
                                          </p:val>
                                        </p:tav>
                                      </p:tavLst>
                                    </p:anim>
                                    <p:anim calcmode="lin" valueType="num">
                                      <p:cBhvr>
                                        <p:cTn id="68" dur="1000" fill="hold"/>
                                        <p:tgtEl>
                                          <p:spTgt spid="7">
                                            <p:txEl>
                                              <p:pRg st="8" end="8"/>
                                            </p:txEl>
                                          </p:spTgt>
                                        </p:tgtEl>
                                        <p:attrNameLst>
                                          <p:attrName>ppt_y</p:attrName>
                                        </p:attrNameLst>
                                      </p:cBhvr>
                                      <p:tavLst>
                                        <p:tav tm="0">
                                          <p:val>
                                            <p:strVal val="#ppt_y+.1"/>
                                          </p:val>
                                        </p:tav>
                                        <p:tav tm="100000">
                                          <p:val>
                                            <p:strVal val="#ppt_y"/>
                                          </p:val>
                                        </p:tav>
                                      </p:tavLst>
                                    </p:anim>
                                  </p:childTnLst>
                                </p:cTn>
                              </p:par>
                              <p:par>
                                <p:cTn id="69" presetID="42" presetClass="entr" presetSubtype="0" fill="hold" nodeType="withEffect">
                                  <p:stCondLst>
                                    <p:cond delay="0"/>
                                  </p:stCondLst>
                                  <p:childTnLst>
                                    <p:set>
                                      <p:cBhvr>
                                        <p:cTn id="70" dur="1" fill="hold">
                                          <p:stCondLst>
                                            <p:cond delay="0"/>
                                          </p:stCondLst>
                                        </p:cTn>
                                        <p:tgtEl>
                                          <p:spTgt spid="7">
                                            <p:txEl>
                                              <p:pRg st="9" end="9"/>
                                            </p:txEl>
                                          </p:spTgt>
                                        </p:tgtEl>
                                        <p:attrNameLst>
                                          <p:attrName>style.visibility</p:attrName>
                                        </p:attrNameLst>
                                      </p:cBhvr>
                                      <p:to>
                                        <p:strVal val="visible"/>
                                      </p:to>
                                    </p:set>
                                    <p:animEffect transition="in" filter="fade">
                                      <p:cBhvr>
                                        <p:cTn id="71" dur="1000"/>
                                        <p:tgtEl>
                                          <p:spTgt spid="7">
                                            <p:txEl>
                                              <p:pRg st="9" end="9"/>
                                            </p:txEl>
                                          </p:spTgt>
                                        </p:tgtEl>
                                      </p:cBhvr>
                                    </p:animEffect>
                                    <p:anim calcmode="lin" valueType="num">
                                      <p:cBhvr>
                                        <p:cTn id="72" dur="1000" fill="hold"/>
                                        <p:tgtEl>
                                          <p:spTgt spid="7">
                                            <p:txEl>
                                              <p:pRg st="9" end="9"/>
                                            </p:txEl>
                                          </p:spTgt>
                                        </p:tgtEl>
                                        <p:attrNameLst>
                                          <p:attrName>ppt_x</p:attrName>
                                        </p:attrNameLst>
                                      </p:cBhvr>
                                      <p:tavLst>
                                        <p:tav tm="0">
                                          <p:val>
                                            <p:strVal val="#ppt_x"/>
                                          </p:val>
                                        </p:tav>
                                        <p:tav tm="100000">
                                          <p:val>
                                            <p:strVal val="#ppt_x"/>
                                          </p:val>
                                        </p:tav>
                                      </p:tavLst>
                                    </p:anim>
                                    <p:anim calcmode="lin" valueType="num">
                                      <p:cBhvr>
                                        <p:cTn id="73" dur="1000" fill="hold"/>
                                        <p:tgtEl>
                                          <p:spTgt spid="7">
                                            <p:txEl>
                                              <p:pRg st="9" end="9"/>
                                            </p:txEl>
                                          </p:spTgt>
                                        </p:tgtEl>
                                        <p:attrNameLst>
                                          <p:attrName>ppt_y</p:attrName>
                                        </p:attrNameLst>
                                      </p:cBhvr>
                                      <p:tavLst>
                                        <p:tav tm="0">
                                          <p:val>
                                            <p:strVal val="#ppt_y+.1"/>
                                          </p:val>
                                        </p:tav>
                                        <p:tav tm="100000">
                                          <p:val>
                                            <p:strVal val="#ppt_y"/>
                                          </p:val>
                                        </p:tav>
                                      </p:tavLst>
                                    </p:anim>
                                  </p:childTnLst>
                                </p:cTn>
                              </p:par>
                              <p:par>
                                <p:cTn id="74" presetID="42" presetClass="entr" presetSubtype="0" fill="hold" nodeType="withEffect">
                                  <p:stCondLst>
                                    <p:cond delay="0"/>
                                  </p:stCondLst>
                                  <p:childTnLst>
                                    <p:set>
                                      <p:cBhvr>
                                        <p:cTn id="75" dur="1" fill="hold">
                                          <p:stCondLst>
                                            <p:cond delay="0"/>
                                          </p:stCondLst>
                                        </p:cTn>
                                        <p:tgtEl>
                                          <p:spTgt spid="7">
                                            <p:txEl>
                                              <p:pRg st="10" end="10"/>
                                            </p:txEl>
                                          </p:spTgt>
                                        </p:tgtEl>
                                        <p:attrNameLst>
                                          <p:attrName>style.visibility</p:attrName>
                                        </p:attrNameLst>
                                      </p:cBhvr>
                                      <p:to>
                                        <p:strVal val="visible"/>
                                      </p:to>
                                    </p:set>
                                    <p:animEffect transition="in" filter="fade">
                                      <p:cBhvr>
                                        <p:cTn id="76" dur="1000"/>
                                        <p:tgtEl>
                                          <p:spTgt spid="7">
                                            <p:txEl>
                                              <p:pRg st="10" end="10"/>
                                            </p:txEl>
                                          </p:spTgt>
                                        </p:tgtEl>
                                      </p:cBhvr>
                                    </p:animEffect>
                                    <p:anim calcmode="lin" valueType="num">
                                      <p:cBhvr>
                                        <p:cTn id="77" dur="1000" fill="hold"/>
                                        <p:tgtEl>
                                          <p:spTgt spid="7">
                                            <p:txEl>
                                              <p:pRg st="10" end="10"/>
                                            </p:txEl>
                                          </p:spTgt>
                                        </p:tgtEl>
                                        <p:attrNameLst>
                                          <p:attrName>ppt_x</p:attrName>
                                        </p:attrNameLst>
                                      </p:cBhvr>
                                      <p:tavLst>
                                        <p:tav tm="0">
                                          <p:val>
                                            <p:strVal val="#ppt_x"/>
                                          </p:val>
                                        </p:tav>
                                        <p:tav tm="100000">
                                          <p:val>
                                            <p:strVal val="#ppt_x"/>
                                          </p:val>
                                        </p:tav>
                                      </p:tavLst>
                                    </p:anim>
                                    <p:anim calcmode="lin" valueType="num">
                                      <p:cBhvr>
                                        <p:cTn id="78" dur="1000" fill="hold"/>
                                        <p:tgtEl>
                                          <p:spTgt spid="7">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42" presetClass="entr" presetSubtype="0" fill="hold" nodeType="clickEffect">
                                  <p:stCondLst>
                                    <p:cond delay="0"/>
                                  </p:stCondLst>
                                  <p:childTnLst>
                                    <p:set>
                                      <p:cBhvr>
                                        <p:cTn id="82" dur="1" fill="hold">
                                          <p:stCondLst>
                                            <p:cond delay="0"/>
                                          </p:stCondLst>
                                        </p:cTn>
                                        <p:tgtEl>
                                          <p:spTgt spid="7">
                                            <p:txEl>
                                              <p:pRg st="11" end="11"/>
                                            </p:txEl>
                                          </p:spTgt>
                                        </p:tgtEl>
                                        <p:attrNameLst>
                                          <p:attrName>style.visibility</p:attrName>
                                        </p:attrNameLst>
                                      </p:cBhvr>
                                      <p:to>
                                        <p:strVal val="visible"/>
                                      </p:to>
                                    </p:set>
                                    <p:animEffect transition="in" filter="fade">
                                      <p:cBhvr>
                                        <p:cTn id="83" dur="1000"/>
                                        <p:tgtEl>
                                          <p:spTgt spid="7">
                                            <p:txEl>
                                              <p:pRg st="11" end="11"/>
                                            </p:txEl>
                                          </p:spTgt>
                                        </p:tgtEl>
                                      </p:cBhvr>
                                    </p:animEffect>
                                    <p:anim calcmode="lin" valueType="num">
                                      <p:cBhvr>
                                        <p:cTn id="84" dur="1000" fill="hold"/>
                                        <p:tgtEl>
                                          <p:spTgt spid="7">
                                            <p:txEl>
                                              <p:pRg st="11" end="11"/>
                                            </p:txEl>
                                          </p:spTgt>
                                        </p:tgtEl>
                                        <p:attrNameLst>
                                          <p:attrName>ppt_x</p:attrName>
                                        </p:attrNameLst>
                                      </p:cBhvr>
                                      <p:tavLst>
                                        <p:tav tm="0">
                                          <p:val>
                                            <p:strVal val="#ppt_x"/>
                                          </p:val>
                                        </p:tav>
                                        <p:tav tm="100000">
                                          <p:val>
                                            <p:strVal val="#ppt_x"/>
                                          </p:val>
                                        </p:tav>
                                      </p:tavLst>
                                    </p:anim>
                                    <p:anim calcmode="lin" valueType="num">
                                      <p:cBhvr>
                                        <p:cTn id="85" dur="1000" fill="hold"/>
                                        <p:tgtEl>
                                          <p:spTgt spid="7">
                                            <p:txEl>
                                              <p:pRg st="11" end="11"/>
                                            </p:txEl>
                                          </p:spTgt>
                                        </p:tgtEl>
                                        <p:attrNameLst>
                                          <p:attrName>ppt_y</p:attrName>
                                        </p:attrNameLst>
                                      </p:cBhvr>
                                      <p:tavLst>
                                        <p:tav tm="0">
                                          <p:val>
                                            <p:strVal val="#ppt_y+.1"/>
                                          </p:val>
                                        </p:tav>
                                        <p:tav tm="100000">
                                          <p:val>
                                            <p:strVal val="#ppt_y"/>
                                          </p:val>
                                        </p:tav>
                                      </p:tavLst>
                                    </p:anim>
                                  </p:childTnLst>
                                </p:cTn>
                              </p:par>
                              <p:par>
                                <p:cTn id="86" presetID="42" presetClass="entr" presetSubtype="0" fill="hold" nodeType="withEffect">
                                  <p:stCondLst>
                                    <p:cond delay="0"/>
                                  </p:stCondLst>
                                  <p:childTnLst>
                                    <p:set>
                                      <p:cBhvr>
                                        <p:cTn id="87" dur="1" fill="hold">
                                          <p:stCondLst>
                                            <p:cond delay="0"/>
                                          </p:stCondLst>
                                        </p:cTn>
                                        <p:tgtEl>
                                          <p:spTgt spid="7">
                                            <p:txEl>
                                              <p:pRg st="12" end="12"/>
                                            </p:txEl>
                                          </p:spTgt>
                                        </p:tgtEl>
                                        <p:attrNameLst>
                                          <p:attrName>style.visibility</p:attrName>
                                        </p:attrNameLst>
                                      </p:cBhvr>
                                      <p:to>
                                        <p:strVal val="visible"/>
                                      </p:to>
                                    </p:set>
                                    <p:animEffect transition="in" filter="fade">
                                      <p:cBhvr>
                                        <p:cTn id="88" dur="1000"/>
                                        <p:tgtEl>
                                          <p:spTgt spid="7">
                                            <p:txEl>
                                              <p:pRg st="12" end="12"/>
                                            </p:txEl>
                                          </p:spTgt>
                                        </p:tgtEl>
                                      </p:cBhvr>
                                    </p:animEffect>
                                    <p:anim calcmode="lin" valueType="num">
                                      <p:cBhvr>
                                        <p:cTn id="89" dur="1000" fill="hold"/>
                                        <p:tgtEl>
                                          <p:spTgt spid="7">
                                            <p:txEl>
                                              <p:pRg st="12" end="12"/>
                                            </p:txEl>
                                          </p:spTgt>
                                        </p:tgtEl>
                                        <p:attrNameLst>
                                          <p:attrName>ppt_x</p:attrName>
                                        </p:attrNameLst>
                                      </p:cBhvr>
                                      <p:tavLst>
                                        <p:tav tm="0">
                                          <p:val>
                                            <p:strVal val="#ppt_x"/>
                                          </p:val>
                                        </p:tav>
                                        <p:tav tm="100000">
                                          <p:val>
                                            <p:strVal val="#ppt_x"/>
                                          </p:val>
                                        </p:tav>
                                      </p:tavLst>
                                    </p:anim>
                                    <p:anim calcmode="lin" valueType="num">
                                      <p:cBhvr>
                                        <p:cTn id="90" dur="1000" fill="hold"/>
                                        <p:tgtEl>
                                          <p:spTgt spid="7">
                                            <p:txEl>
                                              <p:pRg st="12" end="12"/>
                                            </p:txEl>
                                          </p:spTgt>
                                        </p:tgtEl>
                                        <p:attrNameLst>
                                          <p:attrName>ppt_y</p:attrName>
                                        </p:attrNameLst>
                                      </p:cBhvr>
                                      <p:tavLst>
                                        <p:tav tm="0">
                                          <p:val>
                                            <p:strVal val="#ppt_y+.1"/>
                                          </p:val>
                                        </p:tav>
                                        <p:tav tm="100000">
                                          <p:val>
                                            <p:strVal val="#ppt_y"/>
                                          </p:val>
                                        </p:tav>
                                      </p:tavLst>
                                    </p:anim>
                                  </p:childTnLst>
                                </p:cTn>
                              </p:par>
                              <p:par>
                                <p:cTn id="91" presetID="42" presetClass="entr" presetSubtype="0" fill="hold" nodeType="withEffect">
                                  <p:stCondLst>
                                    <p:cond delay="0"/>
                                  </p:stCondLst>
                                  <p:childTnLst>
                                    <p:set>
                                      <p:cBhvr>
                                        <p:cTn id="92" dur="1" fill="hold">
                                          <p:stCondLst>
                                            <p:cond delay="0"/>
                                          </p:stCondLst>
                                        </p:cTn>
                                        <p:tgtEl>
                                          <p:spTgt spid="7">
                                            <p:txEl>
                                              <p:pRg st="13" end="13"/>
                                            </p:txEl>
                                          </p:spTgt>
                                        </p:tgtEl>
                                        <p:attrNameLst>
                                          <p:attrName>style.visibility</p:attrName>
                                        </p:attrNameLst>
                                      </p:cBhvr>
                                      <p:to>
                                        <p:strVal val="visible"/>
                                      </p:to>
                                    </p:set>
                                    <p:animEffect transition="in" filter="fade">
                                      <p:cBhvr>
                                        <p:cTn id="93" dur="1000"/>
                                        <p:tgtEl>
                                          <p:spTgt spid="7">
                                            <p:txEl>
                                              <p:pRg st="13" end="13"/>
                                            </p:txEl>
                                          </p:spTgt>
                                        </p:tgtEl>
                                      </p:cBhvr>
                                    </p:animEffect>
                                    <p:anim calcmode="lin" valueType="num">
                                      <p:cBhvr>
                                        <p:cTn id="94" dur="1000" fill="hold"/>
                                        <p:tgtEl>
                                          <p:spTgt spid="7">
                                            <p:txEl>
                                              <p:pRg st="13" end="13"/>
                                            </p:txEl>
                                          </p:spTgt>
                                        </p:tgtEl>
                                        <p:attrNameLst>
                                          <p:attrName>ppt_x</p:attrName>
                                        </p:attrNameLst>
                                      </p:cBhvr>
                                      <p:tavLst>
                                        <p:tav tm="0">
                                          <p:val>
                                            <p:strVal val="#ppt_x"/>
                                          </p:val>
                                        </p:tav>
                                        <p:tav tm="100000">
                                          <p:val>
                                            <p:strVal val="#ppt_x"/>
                                          </p:val>
                                        </p:tav>
                                      </p:tavLst>
                                    </p:anim>
                                    <p:anim calcmode="lin" valueType="num">
                                      <p:cBhvr>
                                        <p:cTn id="95" dur="1000" fill="hold"/>
                                        <p:tgtEl>
                                          <p:spTgt spid="7">
                                            <p:txEl>
                                              <p:pRg st="13" end="13"/>
                                            </p:txEl>
                                          </p:spTgt>
                                        </p:tgtEl>
                                        <p:attrNameLst>
                                          <p:attrName>ppt_y</p:attrName>
                                        </p:attrNameLst>
                                      </p:cBhvr>
                                      <p:tavLst>
                                        <p:tav tm="0">
                                          <p:val>
                                            <p:strVal val="#ppt_y+.1"/>
                                          </p:val>
                                        </p:tav>
                                        <p:tav tm="100000">
                                          <p:val>
                                            <p:strVal val="#ppt_y"/>
                                          </p:val>
                                        </p:tav>
                                      </p:tavLst>
                                    </p:anim>
                                  </p:childTnLst>
                                </p:cTn>
                              </p:par>
                              <p:par>
                                <p:cTn id="96" presetID="42" presetClass="entr" presetSubtype="0" fill="hold" nodeType="withEffect">
                                  <p:stCondLst>
                                    <p:cond delay="0"/>
                                  </p:stCondLst>
                                  <p:childTnLst>
                                    <p:set>
                                      <p:cBhvr>
                                        <p:cTn id="97" dur="1" fill="hold">
                                          <p:stCondLst>
                                            <p:cond delay="0"/>
                                          </p:stCondLst>
                                        </p:cTn>
                                        <p:tgtEl>
                                          <p:spTgt spid="7">
                                            <p:txEl>
                                              <p:pRg st="14" end="14"/>
                                            </p:txEl>
                                          </p:spTgt>
                                        </p:tgtEl>
                                        <p:attrNameLst>
                                          <p:attrName>style.visibility</p:attrName>
                                        </p:attrNameLst>
                                      </p:cBhvr>
                                      <p:to>
                                        <p:strVal val="visible"/>
                                      </p:to>
                                    </p:set>
                                    <p:animEffect transition="in" filter="fade">
                                      <p:cBhvr>
                                        <p:cTn id="98" dur="1000"/>
                                        <p:tgtEl>
                                          <p:spTgt spid="7">
                                            <p:txEl>
                                              <p:pRg st="14" end="14"/>
                                            </p:txEl>
                                          </p:spTgt>
                                        </p:tgtEl>
                                      </p:cBhvr>
                                    </p:animEffect>
                                    <p:anim calcmode="lin" valueType="num">
                                      <p:cBhvr>
                                        <p:cTn id="99" dur="1000" fill="hold"/>
                                        <p:tgtEl>
                                          <p:spTgt spid="7">
                                            <p:txEl>
                                              <p:pRg st="14" end="14"/>
                                            </p:txEl>
                                          </p:spTgt>
                                        </p:tgtEl>
                                        <p:attrNameLst>
                                          <p:attrName>ppt_x</p:attrName>
                                        </p:attrNameLst>
                                      </p:cBhvr>
                                      <p:tavLst>
                                        <p:tav tm="0">
                                          <p:val>
                                            <p:strVal val="#ppt_x"/>
                                          </p:val>
                                        </p:tav>
                                        <p:tav tm="100000">
                                          <p:val>
                                            <p:strVal val="#ppt_x"/>
                                          </p:val>
                                        </p:tav>
                                      </p:tavLst>
                                    </p:anim>
                                    <p:anim calcmode="lin" valueType="num">
                                      <p:cBhvr>
                                        <p:cTn id="100" dur="1000" fill="hold"/>
                                        <p:tgtEl>
                                          <p:spTgt spid="7">
                                            <p:txEl>
                                              <p:pRg st="14" end="14"/>
                                            </p:txEl>
                                          </p:spTgt>
                                        </p:tgtEl>
                                        <p:attrNameLst>
                                          <p:attrName>ppt_y</p:attrName>
                                        </p:attrNameLst>
                                      </p:cBhvr>
                                      <p:tavLst>
                                        <p:tav tm="0">
                                          <p:val>
                                            <p:strVal val="#ppt_y+.1"/>
                                          </p:val>
                                        </p:tav>
                                        <p:tav tm="100000">
                                          <p:val>
                                            <p:strVal val="#ppt_y"/>
                                          </p:val>
                                        </p:tav>
                                      </p:tavLst>
                                    </p:anim>
                                  </p:childTnLst>
                                </p:cTn>
                              </p:par>
                              <p:par>
                                <p:cTn id="101" presetID="42" presetClass="entr" presetSubtype="0" fill="hold" nodeType="withEffect">
                                  <p:stCondLst>
                                    <p:cond delay="0"/>
                                  </p:stCondLst>
                                  <p:childTnLst>
                                    <p:set>
                                      <p:cBhvr>
                                        <p:cTn id="102" dur="1" fill="hold">
                                          <p:stCondLst>
                                            <p:cond delay="0"/>
                                          </p:stCondLst>
                                        </p:cTn>
                                        <p:tgtEl>
                                          <p:spTgt spid="7">
                                            <p:txEl>
                                              <p:pRg st="15" end="15"/>
                                            </p:txEl>
                                          </p:spTgt>
                                        </p:tgtEl>
                                        <p:attrNameLst>
                                          <p:attrName>style.visibility</p:attrName>
                                        </p:attrNameLst>
                                      </p:cBhvr>
                                      <p:to>
                                        <p:strVal val="visible"/>
                                      </p:to>
                                    </p:set>
                                    <p:animEffect transition="in" filter="fade">
                                      <p:cBhvr>
                                        <p:cTn id="103" dur="1000"/>
                                        <p:tgtEl>
                                          <p:spTgt spid="7">
                                            <p:txEl>
                                              <p:pRg st="15" end="15"/>
                                            </p:txEl>
                                          </p:spTgt>
                                        </p:tgtEl>
                                      </p:cBhvr>
                                    </p:animEffect>
                                    <p:anim calcmode="lin" valueType="num">
                                      <p:cBhvr>
                                        <p:cTn id="104" dur="1000" fill="hold"/>
                                        <p:tgtEl>
                                          <p:spTgt spid="7">
                                            <p:txEl>
                                              <p:pRg st="15" end="15"/>
                                            </p:txEl>
                                          </p:spTgt>
                                        </p:tgtEl>
                                        <p:attrNameLst>
                                          <p:attrName>ppt_x</p:attrName>
                                        </p:attrNameLst>
                                      </p:cBhvr>
                                      <p:tavLst>
                                        <p:tav tm="0">
                                          <p:val>
                                            <p:strVal val="#ppt_x"/>
                                          </p:val>
                                        </p:tav>
                                        <p:tav tm="100000">
                                          <p:val>
                                            <p:strVal val="#ppt_x"/>
                                          </p:val>
                                        </p:tav>
                                      </p:tavLst>
                                    </p:anim>
                                    <p:anim calcmode="lin" valueType="num">
                                      <p:cBhvr>
                                        <p:cTn id="105" dur="1000" fill="hold"/>
                                        <p:tgtEl>
                                          <p:spTgt spid="7">
                                            <p:txEl>
                                              <p:pRg st="15" end="15"/>
                                            </p:txEl>
                                          </p:spTgt>
                                        </p:tgtEl>
                                        <p:attrNameLst>
                                          <p:attrName>ppt_y</p:attrName>
                                        </p:attrNameLst>
                                      </p:cBhvr>
                                      <p:tavLst>
                                        <p:tav tm="0">
                                          <p:val>
                                            <p:strVal val="#ppt_y+.1"/>
                                          </p:val>
                                        </p:tav>
                                        <p:tav tm="100000">
                                          <p:val>
                                            <p:strVal val="#ppt_y"/>
                                          </p:val>
                                        </p:tav>
                                      </p:tavLst>
                                    </p:anim>
                                  </p:childTnLst>
                                </p:cTn>
                              </p:par>
                              <p:par>
                                <p:cTn id="106" presetID="42" presetClass="entr" presetSubtype="0" fill="hold" nodeType="withEffect">
                                  <p:stCondLst>
                                    <p:cond delay="0"/>
                                  </p:stCondLst>
                                  <p:childTnLst>
                                    <p:set>
                                      <p:cBhvr>
                                        <p:cTn id="107" dur="1" fill="hold">
                                          <p:stCondLst>
                                            <p:cond delay="0"/>
                                          </p:stCondLst>
                                        </p:cTn>
                                        <p:tgtEl>
                                          <p:spTgt spid="7">
                                            <p:txEl>
                                              <p:pRg st="16" end="16"/>
                                            </p:txEl>
                                          </p:spTgt>
                                        </p:tgtEl>
                                        <p:attrNameLst>
                                          <p:attrName>style.visibility</p:attrName>
                                        </p:attrNameLst>
                                      </p:cBhvr>
                                      <p:to>
                                        <p:strVal val="visible"/>
                                      </p:to>
                                    </p:set>
                                    <p:animEffect transition="in" filter="fade">
                                      <p:cBhvr>
                                        <p:cTn id="108" dur="1000"/>
                                        <p:tgtEl>
                                          <p:spTgt spid="7">
                                            <p:txEl>
                                              <p:pRg st="16" end="16"/>
                                            </p:txEl>
                                          </p:spTgt>
                                        </p:tgtEl>
                                      </p:cBhvr>
                                    </p:animEffect>
                                    <p:anim calcmode="lin" valueType="num">
                                      <p:cBhvr>
                                        <p:cTn id="109" dur="1000" fill="hold"/>
                                        <p:tgtEl>
                                          <p:spTgt spid="7">
                                            <p:txEl>
                                              <p:pRg st="16" end="16"/>
                                            </p:txEl>
                                          </p:spTgt>
                                        </p:tgtEl>
                                        <p:attrNameLst>
                                          <p:attrName>ppt_x</p:attrName>
                                        </p:attrNameLst>
                                      </p:cBhvr>
                                      <p:tavLst>
                                        <p:tav tm="0">
                                          <p:val>
                                            <p:strVal val="#ppt_x"/>
                                          </p:val>
                                        </p:tav>
                                        <p:tav tm="100000">
                                          <p:val>
                                            <p:strVal val="#ppt_x"/>
                                          </p:val>
                                        </p:tav>
                                      </p:tavLst>
                                    </p:anim>
                                    <p:anim calcmode="lin" valueType="num">
                                      <p:cBhvr>
                                        <p:cTn id="110" dur="1000" fill="hold"/>
                                        <p:tgtEl>
                                          <p:spTgt spid="7">
                                            <p:txEl>
                                              <p:pRg st="16" end="16"/>
                                            </p:txEl>
                                          </p:spTgt>
                                        </p:tgtEl>
                                        <p:attrNameLst>
                                          <p:attrName>ppt_y</p:attrName>
                                        </p:attrNameLst>
                                      </p:cBhvr>
                                      <p:tavLst>
                                        <p:tav tm="0">
                                          <p:val>
                                            <p:strVal val="#ppt_y+.1"/>
                                          </p:val>
                                        </p:tav>
                                        <p:tav tm="100000">
                                          <p:val>
                                            <p:strVal val="#ppt_y"/>
                                          </p:val>
                                        </p:tav>
                                      </p:tavLst>
                                    </p:anim>
                                  </p:childTnLst>
                                </p:cTn>
                              </p:par>
                              <p:par>
                                <p:cTn id="111" presetID="42" presetClass="entr" presetSubtype="0" fill="hold" nodeType="withEffect">
                                  <p:stCondLst>
                                    <p:cond delay="0"/>
                                  </p:stCondLst>
                                  <p:childTnLst>
                                    <p:set>
                                      <p:cBhvr>
                                        <p:cTn id="112" dur="1" fill="hold">
                                          <p:stCondLst>
                                            <p:cond delay="0"/>
                                          </p:stCondLst>
                                        </p:cTn>
                                        <p:tgtEl>
                                          <p:spTgt spid="7">
                                            <p:txEl>
                                              <p:pRg st="17" end="17"/>
                                            </p:txEl>
                                          </p:spTgt>
                                        </p:tgtEl>
                                        <p:attrNameLst>
                                          <p:attrName>style.visibility</p:attrName>
                                        </p:attrNameLst>
                                      </p:cBhvr>
                                      <p:to>
                                        <p:strVal val="visible"/>
                                      </p:to>
                                    </p:set>
                                    <p:animEffect transition="in" filter="fade">
                                      <p:cBhvr>
                                        <p:cTn id="113" dur="1000"/>
                                        <p:tgtEl>
                                          <p:spTgt spid="7">
                                            <p:txEl>
                                              <p:pRg st="17" end="17"/>
                                            </p:txEl>
                                          </p:spTgt>
                                        </p:tgtEl>
                                      </p:cBhvr>
                                    </p:animEffect>
                                    <p:anim calcmode="lin" valueType="num">
                                      <p:cBhvr>
                                        <p:cTn id="114" dur="1000" fill="hold"/>
                                        <p:tgtEl>
                                          <p:spTgt spid="7">
                                            <p:txEl>
                                              <p:pRg st="17" end="17"/>
                                            </p:txEl>
                                          </p:spTgt>
                                        </p:tgtEl>
                                        <p:attrNameLst>
                                          <p:attrName>ppt_x</p:attrName>
                                        </p:attrNameLst>
                                      </p:cBhvr>
                                      <p:tavLst>
                                        <p:tav tm="0">
                                          <p:val>
                                            <p:strVal val="#ppt_x"/>
                                          </p:val>
                                        </p:tav>
                                        <p:tav tm="100000">
                                          <p:val>
                                            <p:strVal val="#ppt_x"/>
                                          </p:val>
                                        </p:tav>
                                      </p:tavLst>
                                    </p:anim>
                                    <p:anim calcmode="lin" valueType="num">
                                      <p:cBhvr>
                                        <p:cTn id="115" dur="1000" fill="hold"/>
                                        <p:tgtEl>
                                          <p:spTgt spid="7">
                                            <p:txEl>
                                              <p:pRg st="17" end="1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0A4931BB-A6D7-41C1-A9FF-5D7FD58A3145}"/>
              </a:ext>
            </a:extLst>
          </p:cNvPr>
          <p:cNvSpPr/>
          <p:nvPr/>
        </p:nvSpPr>
        <p:spPr>
          <a:xfrm>
            <a:off x="326571" y="424543"/>
            <a:ext cx="10993766" cy="1138773"/>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CN" altLang="zh-CN" sz="2800" b="1" i="0" u="none" strike="noStrike" kern="1200" cap="none" spc="0" normalizeH="0" baseline="0" noProof="0" dirty="0">
                <a:ln>
                  <a:noFill/>
                </a:ln>
                <a:solidFill>
                  <a:srgbClr val="000000"/>
                </a:solidFill>
                <a:effectLst/>
                <a:uLnTx/>
                <a:uFillTx/>
                <a:latin typeface="宋体" panose="02010600030101010101" pitchFamily="2" charset="-122"/>
                <a:ea typeface="宋体" panose="02010600030101010101" pitchFamily="2" charset="-122"/>
                <a:cs typeface="宋体" panose="02010600030101010101" pitchFamily="2" charset="-122"/>
              </a:rPr>
              <a:t>求逆序对个数</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【问题描述】对于一个序列</a:t>
            </a:r>
            <a:r>
              <a:rPr kumimoji="0" lang="da-DK"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a</a:t>
            </a:r>
            <a:r>
              <a:rPr kumimoji="0" lang="da-DK" altLang="zh-CN" sz="2000" b="0" i="0" u="none" strike="noStrike" kern="1200" cap="none" spc="0" normalizeH="0" baseline="-2500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1</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a:t>
            </a:r>
            <a:r>
              <a:rPr kumimoji="0" lang="da-DK"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a</a:t>
            </a:r>
            <a:r>
              <a:rPr kumimoji="0" lang="da-DK" altLang="zh-CN" sz="2000" b="0" i="0" u="none" strike="noStrike" kern="1200" cap="none" spc="0" normalizeH="0" baseline="-2500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2</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a:t>
            </a:r>
            <a:r>
              <a:rPr kumimoji="0" lang="da-DK"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a</a:t>
            </a:r>
            <a:r>
              <a:rPr kumimoji="0" lang="da-DK" altLang="zh-CN" sz="2000" b="0" i="0" u="none" strike="noStrike" kern="1200" cap="none" spc="0" normalizeH="0" baseline="-2500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3</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a:t>
            </a:r>
            <a:r>
              <a:rPr kumimoji="0" lang="da-DK"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a</a:t>
            </a:r>
            <a:r>
              <a:rPr kumimoji="0" lang="da-DK" altLang="zh-CN" sz="2000" b="0" i="1" u="none" strike="noStrike" kern="1200" cap="none" spc="0" normalizeH="0" baseline="-2500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n</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，如果存在</a:t>
            </a:r>
            <a:r>
              <a:rPr kumimoji="0" lang="da-DK"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i</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a:t>
            </a:r>
            <a:r>
              <a:rPr kumimoji="0" lang="da-DK"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j</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，使</a:t>
            </a:r>
            <a:r>
              <a:rPr kumimoji="0" lang="da-DK"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a</a:t>
            </a:r>
            <a:r>
              <a:rPr kumimoji="0" lang="da-DK" altLang="zh-CN" sz="2000" b="0" i="1" u="none" strike="noStrike" kern="1200" cap="none" spc="0" normalizeH="0" baseline="-2500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i</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a:t>
            </a:r>
            <a:r>
              <a:rPr kumimoji="0" lang="da-DK"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a</a:t>
            </a:r>
            <a:r>
              <a:rPr kumimoji="0" lang="da-DK" altLang="zh-CN" sz="2000" b="0" i="1" u="none" strike="noStrike" kern="1200" cap="none" spc="0" normalizeH="0" baseline="-2500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j</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，那么</a:t>
            </a:r>
            <a:r>
              <a:rPr kumimoji="0" lang="da-DK"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a</a:t>
            </a:r>
            <a:r>
              <a:rPr kumimoji="0" lang="da-DK" altLang="zh-CN" sz="2000" b="0" i="1" u="none" strike="noStrike" kern="1200" cap="none" spc="0" normalizeH="0" baseline="-2500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i</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a:t>
            </a:r>
            <a:r>
              <a:rPr kumimoji="0" lang="da-DK"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a</a:t>
            </a:r>
            <a:r>
              <a:rPr kumimoji="0" lang="da-DK" altLang="zh-CN" sz="2000" b="0" i="1" u="none" strike="noStrike" kern="1200" cap="none" spc="0" normalizeH="0" baseline="-2500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j</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就是一个逆序对。现在给你一个有</a:t>
            </a:r>
            <a:r>
              <a:rPr kumimoji="0" lang="en-US"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N</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个元素的序列，请求出序列内逆序对的个数。</a:t>
            </a:r>
            <a:r>
              <a:rPr kumimoji="0" lang="en-US" altLang="zh-CN" sz="2000" b="0" i="1" u="none" strike="noStrike" kern="12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宋体" panose="02010600030101010101" pitchFamily="2" charset="-122"/>
              </a:rPr>
              <a:t>N</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a:t>
            </a:r>
            <a:r>
              <a:rPr kumimoji="0" lang="en-US"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100000</a:t>
            </a:r>
            <a:r>
              <a:rPr kumimoji="0" lang="zh-CN" altLang="zh-CN" sz="2000" b="0" i="0" u="none" strike="noStrike" kern="1200" cap="none" spc="0" normalizeH="0" baseline="0" noProof="0" dirty="0">
                <a:ln>
                  <a:noFill/>
                </a:ln>
                <a:solidFill>
                  <a:srgbClr val="000000"/>
                </a:solidFill>
                <a:effectLst/>
                <a:uLnTx/>
                <a:uFillTx/>
                <a:latin typeface="Courier New" panose="02070309020205020404" pitchFamily="49" charset="0"/>
                <a:ea typeface="楷体" panose="02010609060101010101" pitchFamily="49" charset="-122"/>
                <a:cs typeface="宋体" panose="02010600030101010101" pitchFamily="2" charset="-122"/>
              </a:rPr>
              <a:t>。</a:t>
            </a:r>
          </a:p>
        </p:txBody>
      </p:sp>
      <p:sp>
        <p:nvSpPr>
          <p:cNvPr id="9" name="矩形 8">
            <a:extLst>
              <a:ext uri="{FF2B5EF4-FFF2-40B4-BE49-F238E27FC236}">
                <a16:creationId xmlns:a16="http://schemas.microsoft.com/office/drawing/2014/main" id="{3F8B0965-C990-47B8-A180-569631F1ECB8}"/>
              </a:ext>
            </a:extLst>
          </p:cNvPr>
          <p:cNvSpPr/>
          <p:nvPr/>
        </p:nvSpPr>
        <p:spPr>
          <a:xfrm>
            <a:off x="172280" y="1912694"/>
            <a:ext cx="5453268" cy="4438138"/>
          </a:xfrm>
          <a:prstGeom prst="rect">
            <a:avLst/>
          </a:prstGeom>
          <a:solidFill>
            <a:schemeClr val="tx1"/>
          </a:solid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a:cs typeface="+mn-cs"/>
              </a:rPr>
              <a:t>int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err="1">
                <a:ln>
                  <a:noFill/>
                </a:ln>
                <a:solidFill>
                  <a:srgbClr val="A6ACCD"/>
                </a:solidFill>
                <a:effectLst/>
                <a:uLnTx/>
                <a:uFillTx/>
                <a:latin typeface="Consolas" panose="020B0609020204030204" pitchFamily="49" charset="0"/>
                <a:ea typeface="楷体"/>
                <a:cs typeface="+mn-cs"/>
              </a:rPr>
              <a:t>cnt</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78C6C"/>
                </a:solidFill>
                <a:effectLst/>
                <a:uLnTx/>
                <a:uFillTx/>
                <a:latin typeface="Consolas" panose="020B0609020204030204" pitchFamily="49" charset="0"/>
                <a:ea typeface="楷体"/>
                <a:cs typeface="+mn-cs"/>
              </a:rPr>
              <a:t>0</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a:cs typeface="+mn-cs"/>
              </a:rPr>
              <a:t>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a:cs typeface="+mn-cs"/>
              </a:rPr>
              <a:t>// </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a:cs typeface="+mn-cs"/>
              </a:rPr>
              <a:t>逆序对个数</a:t>
            </a:r>
            <a:endParaRPr kumimoji="0" lang="zh-CN" altLang="en-US"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a:cs typeface="+mn-cs"/>
              </a:rPr>
              <a:t>int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78C6C"/>
                </a:solidFill>
                <a:effectLst/>
                <a:uLnTx/>
                <a:uFillTx/>
                <a:latin typeface="Consolas" panose="020B0609020204030204" pitchFamily="49" charset="0"/>
                <a:ea typeface="楷体"/>
                <a:cs typeface="+mn-cs"/>
              </a:rPr>
              <a:t>100002</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c</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78C6C"/>
                </a:solidFill>
                <a:effectLst/>
                <a:uLnTx/>
                <a:uFillTx/>
                <a:latin typeface="Consolas" panose="020B0609020204030204" pitchFamily="49" charset="0"/>
                <a:ea typeface="楷体"/>
                <a:cs typeface="+mn-cs"/>
              </a:rPr>
              <a:t>100002</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a:cs typeface="+mn-cs"/>
              </a:rPr>
              <a:t>void</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err="1">
                <a:ln>
                  <a:noFill/>
                </a:ln>
                <a:solidFill>
                  <a:srgbClr val="82AAFF"/>
                </a:solidFill>
                <a:effectLst/>
                <a:uLnTx/>
                <a:uFillTx/>
                <a:latin typeface="Consolas" panose="020B0609020204030204" pitchFamily="49" charset="0"/>
                <a:ea typeface="楷体"/>
                <a:cs typeface="+mn-cs"/>
              </a:rPr>
              <a:t>MergeSort</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a:cs typeface="+mn-cs"/>
              </a:rPr>
              <a:t>int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l</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a:cs typeface="+mn-cs"/>
              </a:rPr>
              <a:t>int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rPr>
              <a:t> r</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a:cs typeface="+mn-cs"/>
              </a:rPr>
              <a:t>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a:cs typeface="+mn-cs"/>
              </a:rPr>
              <a:t>// r</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a:cs typeface="+mn-cs"/>
              </a:rPr>
              <a:t>＝右边界索引＋</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a:cs typeface="+mn-cs"/>
              </a:rPr>
              <a:t>1</a:t>
            </a:r>
            <a:endParaRPr kumimoji="0" lang="zh-CN" altLang="en-US"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zh-CN" altLang="en-US"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endParaRPr kumimoji="0" lang="zh-CN" altLang="en-US"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zh-CN" altLang="en-US"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a:ln>
                  <a:noFill/>
                </a:ln>
                <a:solidFill>
                  <a:srgbClr val="C792EA"/>
                </a:solidFill>
                <a:effectLst/>
                <a:uLnTx/>
                <a:uFillTx/>
                <a:latin typeface="Consolas" panose="020B0609020204030204" pitchFamily="49" charset="0"/>
                <a:ea typeface="楷体"/>
                <a:cs typeface="+mn-cs"/>
              </a:rPr>
              <a:t>int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mid</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j</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tmp</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if</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r</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&gt;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l</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78C6C"/>
                </a:solidFill>
                <a:effectLst/>
                <a:uLnTx/>
                <a:uFillTx/>
                <a:latin typeface="Consolas" panose="020B0609020204030204" pitchFamily="49" charset="0"/>
                <a:ea typeface="楷体"/>
                <a:cs typeface="+mn-cs"/>
              </a:rPr>
              <a:t>1</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mid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l</a:t>
            </a:r>
            <a:r>
              <a:rPr kumimoji="0" lang="en-US" altLang="zh-CN" sz="1765" b="0" i="0" u="none" strike="noStrike" kern="1200" cap="none" spc="0" normalizeH="0" baseline="0" noProof="0" dirty="0" err="1">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r</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78C6C"/>
                </a:solidFill>
                <a:effectLst/>
                <a:uLnTx/>
                <a:uFillTx/>
                <a:latin typeface="Consolas" panose="020B0609020204030204" pitchFamily="49" charset="0"/>
                <a:ea typeface="楷体"/>
                <a:cs typeface="+mn-cs"/>
              </a:rPr>
              <a:t>2</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err="1">
                <a:ln>
                  <a:noFill/>
                </a:ln>
                <a:solidFill>
                  <a:srgbClr val="82AAFF"/>
                </a:solidFill>
                <a:effectLst/>
                <a:uLnTx/>
                <a:uFillTx/>
                <a:latin typeface="Consolas" panose="020B0609020204030204" pitchFamily="49" charset="0"/>
                <a:ea typeface="楷体"/>
                <a:cs typeface="+mn-cs"/>
              </a:rPr>
              <a:t>MergeSort</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l</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mid</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err="1">
                <a:ln>
                  <a:noFill/>
                </a:ln>
                <a:solidFill>
                  <a:srgbClr val="82AAFF"/>
                </a:solidFill>
                <a:effectLst/>
                <a:uLnTx/>
                <a:uFillTx/>
                <a:latin typeface="Consolas" panose="020B0609020204030204" pitchFamily="49" charset="0"/>
                <a:ea typeface="楷体"/>
                <a:cs typeface="+mn-cs"/>
              </a:rPr>
              <a:t>MergeSort</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mid</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r</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tmp</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l</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for</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l</a:t>
            </a:r>
            <a:r>
              <a:rPr kumimoji="0" lang="en-US" altLang="zh-CN" sz="1765" b="0" i="0" u="none" strike="noStrike" kern="1200" cap="none" spc="0" normalizeH="0" baseline="0" noProof="0" dirty="0" err="1">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a:cs typeface="+mn-cs"/>
              </a:rPr>
              <a:t>j</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mid</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mid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&amp;&amp;</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j</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r</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a:cs typeface="+mn-cs"/>
              </a:rPr>
              <a:t>            </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a:cs typeface="+mn-cs"/>
            </a:endParaRPr>
          </a:p>
        </p:txBody>
      </p:sp>
      <p:sp>
        <p:nvSpPr>
          <p:cNvPr id="10" name="矩形 9">
            <a:extLst>
              <a:ext uri="{FF2B5EF4-FFF2-40B4-BE49-F238E27FC236}">
                <a16:creationId xmlns:a16="http://schemas.microsoft.com/office/drawing/2014/main" id="{0FCBECC4-BD08-4B15-9DE4-AF4E55D63B2A}"/>
              </a:ext>
            </a:extLst>
          </p:cNvPr>
          <p:cNvSpPr/>
          <p:nvPr/>
        </p:nvSpPr>
        <p:spPr>
          <a:xfrm>
            <a:off x="5811078" y="1978953"/>
            <a:ext cx="6380922" cy="3894912"/>
          </a:xfrm>
          <a:prstGeom prst="rect">
            <a:avLst/>
          </a:prstGeom>
          <a:solidFill>
            <a:schemeClr val="tx1"/>
          </a:solid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	     if</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]&gt;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j</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c</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panose="02010609060101010101" pitchFamily="49" charset="-122"/>
                <a:cs typeface="+mn-cs"/>
              </a:rPr>
              <a:t>tmp</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panose="02010609060101010101" pitchFamily="49" charset="-122"/>
                <a:cs typeface="+mn-cs"/>
              </a:rPr>
              <a:t>j</a:t>
            </a:r>
            <a:r>
              <a:rPr kumimoji="0" lang="en-US" altLang="zh-CN" sz="1765" b="0" i="0" u="none" strike="noStrike" kern="1200" cap="none" spc="0" normalizeH="0" baseline="0" noProof="0" dirty="0" err="1">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panose="02010609060101010101" pitchFamily="49" charset="-122"/>
                <a:cs typeface="+mn-cs"/>
              </a:rPr>
              <a:t>cnt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mid</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 </a:t>
            </a:r>
            <a:r>
              <a:rPr kumimoji="0" lang="zh-CN" altLang="en-US" sz="1765"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使用排序，就可以方便地数跨“分界”的逆序对个数了</a:t>
            </a:r>
            <a:endParaRPr kumimoji="0" lang="zh-CN" altLang="en-US"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zh-CN" altLang="en-US"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zh-CN" altLang="en-US"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zh-CN" altLang="en-US"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else</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c</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panose="02010609060101010101" pitchFamily="49" charset="-122"/>
                <a:cs typeface="+mn-cs"/>
              </a:rPr>
              <a:t>tmp</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if</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j</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r</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for</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j</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r</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panose="02010609060101010101" pitchFamily="49" charset="-122"/>
                <a:cs typeface="+mn-cs"/>
              </a:rPr>
              <a:t>j</a:t>
            </a:r>
            <a:r>
              <a:rPr kumimoji="0" lang="en-US" altLang="zh-CN" sz="1765" b="0" i="0" u="none" strike="noStrike" kern="1200" cap="none" spc="0" normalizeH="0" baseline="0" noProof="0" dirty="0" err="1">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c</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panose="02010609060101010101" pitchFamily="49" charset="-122"/>
                <a:cs typeface="+mn-cs"/>
              </a:rPr>
              <a:t>tmp</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j</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else</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for</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mid</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c</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err="1">
                <a:ln>
                  <a:noFill/>
                </a:ln>
                <a:solidFill>
                  <a:srgbClr val="F07178"/>
                </a:solidFill>
                <a:effectLst/>
                <a:uLnTx/>
                <a:uFillTx/>
                <a:latin typeface="Consolas" panose="020B0609020204030204" pitchFamily="49" charset="0"/>
                <a:ea typeface="楷体" panose="02010609060101010101" pitchFamily="49" charset="-122"/>
                <a:cs typeface="+mn-cs"/>
              </a:rPr>
              <a:t>tmp</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for</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l</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r</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c</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1765"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1765"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zh-CN" altLang="en-US" sz="1765" b="0" i="0" u="none" strike="noStrike" kern="1200" cap="none" spc="0" normalizeH="0" baseline="0" noProof="0" dirty="0">
              <a:ln>
                <a:noFill/>
              </a:ln>
              <a:solidFill>
                <a:srgbClr val="000000"/>
              </a:solidFill>
              <a:effectLst/>
              <a:uLnTx/>
              <a:uFillTx/>
              <a:latin typeface="Times New Roman"/>
              <a:ea typeface="楷体" panose="02010609060101010101" pitchFamily="49" charset="-122"/>
              <a:cs typeface="+mn-cs"/>
            </a:endParaRPr>
          </a:p>
        </p:txBody>
      </p:sp>
    </p:spTree>
    <p:extLst>
      <p:ext uri="{BB962C8B-B14F-4D97-AF65-F5344CB8AC3E}">
        <p14:creationId xmlns:p14="http://schemas.microsoft.com/office/powerpoint/2010/main" val="42141205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1000"/>
                                        <p:tgtEl>
                                          <p:spTgt spid="10">
                                            <p:txEl>
                                              <p:pRg st="0" end="0"/>
                                            </p:txEl>
                                          </p:spTgt>
                                        </p:tgtEl>
                                      </p:cBhvr>
                                    </p:animEffect>
                                    <p:anim calcmode="lin" valueType="num">
                                      <p:cBhvr>
                                        <p:cTn id="21"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10">
                                            <p:txEl>
                                              <p:pRg st="0" end="0"/>
                                            </p:txEl>
                                          </p:spTgt>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10">
                                            <p:txEl>
                                              <p:pRg st="1" end="1"/>
                                            </p:txEl>
                                          </p:spTgt>
                                        </p:tgtEl>
                                        <p:attrNameLst>
                                          <p:attrName>style.visibility</p:attrName>
                                        </p:attrNameLst>
                                      </p:cBhvr>
                                      <p:to>
                                        <p:strVal val="visible"/>
                                      </p:to>
                                    </p:set>
                                    <p:animEffect transition="in" filter="fade">
                                      <p:cBhvr>
                                        <p:cTn id="25" dur="1000"/>
                                        <p:tgtEl>
                                          <p:spTgt spid="10">
                                            <p:txEl>
                                              <p:pRg st="1" end="1"/>
                                            </p:txEl>
                                          </p:spTgt>
                                        </p:tgtEl>
                                      </p:cBhvr>
                                    </p:animEffect>
                                    <p:anim calcmode="lin" valueType="num">
                                      <p:cBhvr>
                                        <p:cTn id="26" dur="10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27" dur="1000" fill="hold"/>
                                        <p:tgtEl>
                                          <p:spTgt spid="10">
                                            <p:txEl>
                                              <p:pRg st="1" end="1"/>
                                            </p:txEl>
                                          </p:spTgt>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10">
                                            <p:txEl>
                                              <p:pRg st="2" end="2"/>
                                            </p:txEl>
                                          </p:spTgt>
                                        </p:tgtEl>
                                        <p:attrNameLst>
                                          <p:attrName>style.visibility</p:attrName>
                                        </p:attrNameLst>
                                      </p:cBhvr>
                                      <p:to>
                                        <p:strVal val="visible"/>
                                      </p:to>
                                    </p:set>
                                    <p:animEffect transition="in" filter="fade">
                                      <p:cBhvr>
                                        <p:cTn id="30" dur="1000"/>
                                        <p:tgtEl>
                                          <p:spTgt spid="10">
                                            <p:txEl>
                                              <p:pRg st="2" end="2"/>
                                            </p:txEl>
                                          </p:spTgt>
                                        </p:tgtEl>
                                      </p:cBhvr>
                                    </p:animEffect>
                                    <p:anim calcmode="lin" valueType="num">
                                      <p:cBhvr>
                                        <p:cTn id="31"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32" dur="1000" fill="hold"/>
                                        <p:tgtEl>
                                          <p:spTgt spid="10">
                                            <p:txEl>
                                              <p:pRg st="2" end="2"/>
                                            </p:txEl>
                                          </p:spTgt>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10">
                                            <p:txEl>
                                              <p:pRg st="3" end="3"/>
                                            </p:txEl>
                                          </p:spTgt>
                                        </p:tgtEl>
                                        <p:attrNameLst>
                                          <p:attrName>style.visibility</p:attrName>
                                        </p:attrNameLst>
                                      </p:cBhvr>
                                      <p:to>
                                        <p:strVal val="visible"/>
                                      </p:to>
                                    </p:set>
                                    <p:animEffect transition="in" filter="fade">
                                      <p:cBhvr>
                                        <p:cTn id="35" dur="1000"/>
                                        <p:tgtEl>
                                          <p:spTgt spid="10">
                                            <p:txEl>
                                              <p:pRg st="3" end="3"/>
                                            </p:txEl>
                                          </p:spTgt>
                                        </p:tgtEl>
                                      </p:cBhvr>
                                    </p:animEffect>
                                    <p:anim calcmode="lin" valueType="num">
                                      <p:cBhvr>
                                        <p:cTn id="36"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10">
                                            <p:txEl>
                                              <p:pRg st="3" end="3"/>
                                            </p:txEl>
                                          </p:spTgt>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10">
                                            <p:txEl>
                                              <p:pRg st="4" end="4"/>
                                            </p:txEl>
                                          </p:spTgt>
                                        </p:tgtEl>
                                        <p:attrNameLst>
                                          <p:attrName>style.visibility</p:attrName>
                                        </p:attrNameLst>
                                      </p:cBhvr>
                                      <p:to>
                                        <p:strVal val="visible"/>
                                      </p:to>
                                    </p:set>
                                    <p:animEffect transition="in" filter="fade">
                                      <p:cBhvr>
                                        <p:cTn id="40" dur="1000"/>
                                        <p:tgtEl>
                                          <p:spTgt spid="10">
                                            <p:txEl>
                                              <p:pRg st="4" end="4"/>
                                            </p:txEl>
                                          </p:spTgt>
                                        </p:tgtEl>
                                      </p:cBhvr>
                                    </p:animEffect>
                                    <p:anim calcmode="lin" valueType="num">
                                      <p:cBhvr>
                                        <p:cTn id="41" dur="10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10">
                                            <p:txEl>
                                              <p:pRg st="4" end="4"/>
                                            </p:txEl>
                                          </p:spTgt>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10">
                                            <p:txEl>
                                              <p:pRg st="5" end="5"/>
                                            </p:txEl>
                                          </p:spTgt>
                                        </p:tgtEl>
                                        <p:attrNameLst>
                                          <p:attrName>style.visibility</p:attrName>
                                        </p:attrNameLst>
                                      </p:cBhvr>
                                      <p:to>
                                        <p:strVal val="visible"/>
                                      </p:to>
                                    </p:set>
                                    <p:animEffect transition="in" filter="fade">
                                      <p:cBhvr>
                                        <p:cTn id="45" dur="1000"/>
                                        <p:tgtEl>
                                          <p:spTgt spid="10">
                                            <p:txEl>
                                              <p:pRg st="5" end="5"/>
                                            </p:txEl>
                                          </p:spTgt>
                                        </p:tgtEl>
                                      </p:cBhvr>
                                    </p:animEffect>
                                    <p:anim calcmode="lin" valueType="num">
                                      <p:cBhvr>
                                        <p:cTn id="46" dur="1000" fill="hold"/>
                                        <p:tgtEl>
                                          <p:spTgt spid="10">
                                            <p:txEl>
                                              <p:pRg st="5" end="5"/>
                                            </p:txEl>
                                          </p:spTgt>
                                        </p:tgtEl>
                                        <p:attrNameLst>
                                          <p:attrName>ppt_x</p:attrName>
                                        </p:attrNameLst>
                                      </p:cBhvr>
                                      <p:tavLst>
                                        <p:tav tm="0">
                                          <p:val>
                                            <p:strVal val="#ppt_x"/>
                                          </p:val>
                                        </p:tav>
                                        <p:tav tm="100000">
                                          <p:val>
                                            <p:strVal val="#ppt_x"/>
                                          </p:val>
                                        </p:tav>
                                      </p:tavLst>
                                    </p:anim>
                                    <p:anim calcmode="lin" valueType="num">
                                      <p:cBhvr>
                                        <p:cTn id="47" dur="1000" fill="hold"/>
                                        <p:tgtEl>
                                          <p:spTgt spid="10">
                                            <p:txEl>
                                              <p:pRg st="5" end="5"/>
                                            </p:txEl>
                                          </p:spTgt>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10">
                                            <p:txEl>
                                              <p:pRg st="6" end="6"/>
                                            </p:txEl>
                                          </p:spTgt>
                                        </p:tgtEl>
                                        <p:attrNameLst>
                                          <p:attrName>style.visibility</p:attrName>
                                        </p:attrNameLst>
                                      </p:cBhvr>
                                      <p:to>
                                        <p:strVal val="visible"/>
                                      </p:to>
                                    </p:set>
                                    <p:animEffect transition="in" filter="fade">
                                      <p:cBhvr>
                                        <p:cTn id="50" dur="1000"/>
                                        <p:tgtEl>
                                          <p:spTgt spid="10">
                                            <p:txEl>
                                              <p:pRg st="6" end="6"/>
                                            </p:txEl>
                                          </p:spTgt>
                                        </p:tgtEl>
                                      </p:cBhvr>
                                    </p:animEffect>
                                    <p:anim calcmode="lin" valueType="num">
                                      <p:cBhvr>
                                        <p:cTn id="51" dur="1000" fill="hold"/>
                                        <p:tgtEl>
                                          <p:spTgt spid="10">
                                            <p:txEl>
                                              <p:pRg st="6" end="6"/>
                                            </p:txEl>
                                          </p:spTgt>
                                        </p:tgtEl>
                                        <p:attrNameLst>
                                          <p:attrName>ppt_x</p:attrName>
                                        </p:attrNameLst>
                                      </p:cBhvr>
                                      <p:tavLst>
                                        <p:tav tm="0">
                                          <p:val>
                                            <p:strVal val="#ppt_x"/>
                                          </p:val>
                                        </p:tav>
                                        <p:tav tm="100000">
                                          <p:val>
                                            <p:strVal val="#ppt_x"/>
                                          </p:val>
                                        </p:tav>
                                      </p:tavLst>
                                    </p:anim>
                                    <p:anim calcmode="lin" valueType="num">
                                      <p:cBhvr>
                                        <p:cTn id="52" dur="1000" fill="hold"/>
                                        <p:tgtEl>
                                          <p:spTgt spid="10">
                                            <p:txEl>
                                              <p:pRg st="6" end="6"/>
                                            </p:txEl>
                                          </p:spTgt>
                                        </p:tgtEl>
                                        <p:attrNameLst>
                                          <p:attrName>ppt_y</p:attrName>
                                        </p:attrNameLst>
                                      </p:cBhvr>
                                      <p:tavLst>
                                        <p:tav tm="0">
                                          <p:val>
                                            <p:strVal val="#ppt_y+.1"/>
                                          </p:val>
                                        </p:tav>
                                        <p:tav tm="100000">
                                          <p:val>
                                            <p:strVal val="#ppt_y"/>
                                          </p:val>
                                        </p:tav>
                                      </p:tavLst>
                                    </p:anim>
                                  </p:childTnLst>
                                </p:cTn>
                              </p:par>
                              <p:par>
                                <p:cTn id="53" presetID="42" presetClass="entr" presetSubtype="0" fill="hold" nodeType="withEffect">
                                  <p:stCondLst>
                                    <p:cond delay="0"/>
                                  </p:stCondLst>
                                  <p:childTnLst>
                                    <p:set>
                                      <p:cBhvr>
                                        <p:cTn id="54" dur="1" fill="hold">
                                          <p:stCondLst>
                                            <p:cond delay="0"/>
                                          </p:stCondLst>
                                        </p:cTn>
                                        <p:tgtEl>
                                          <p:spTgt spid="10">
                                            <p:txEl>
                                              <p:pRg st="7" end="7"/>
                                            </p:txEl>
                                          </p:spTgt>
                                        </p:tgtEl>
                                        <p:attrNameLst>
                                          <p:attrName>style.visibility</p:attrName>
                                        </p:attrNameLst>
                                      </p:cBhvr>
                                      <p:to>
                                        <p:strVal val="visible"/>
                                      </p:to>
                                    </p:set>
                                    <p:animEffect transition="in" filter="fade">
                                      <p:cBhvr>
                                        <p:cTn id="55" dur="1000"/>
                                        <p:tgtEl>
                                          <p:spTgt spid="10">
                                            <p:txEl>
                                              <p:pRg st="7" end="7"/>
                                            </p:txEl>
                                          </p:spTgt>
                                        </p:tgtEl>
                                      </p:cBhvr>
                                    </p:animEffect>
                                    <p:anim calcmode="lin" valueType="num">
                                      <p:cBhvr>
                                        <p:cTn id="56" dur="1000" fill="hold"/>
                                        <p:tgtEl>
                                          <p:spTgt spid="10">
                                            <p:txEl>
                                              <p:pRg st="7" end="7"/>
                                            </p:txEl>
                                          </p:spTgt>
                                        </p:tgtEl>
                                        <p:attrNameLst>
                                          <p:attrName>ppt_x</p:attrName>
                                        </p:attrNameLst>
                                      </p:cBhvr>
                                      <p:tavLst>
                                        <p:tav tm="0">
                                          <p:val>
                                            <p:strVal val="#ppt_x"/>
                                          </p:val>
                                        </p:tav>
                                        <p:tav tm="100000">
                                          <p:val>
                                            <p:strVal val="#ppt_x"/>
                                          </p:val>
                                        </p:tav>
                                      </p:tavLst>
                                    </p:anim>
                                    <p:anim calcmode="lin" valueType="num">
                                      <p:cBhvr>
                                        <p:cTn id="57" dur="1000" fill="hold"/>
                                        <p:tgtEl>
                                          <p:spTgt spid="10">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nodeType="clickEffect">
                                  <p:stCondLst>
                                    <p:cond delay="0"/>
                                  </p:stCondLst>
                                  <p:childTnLst>
                                    <p:set>
                                      <p:cBhvr>
                                        <p:cTn id="61" dur="1" fill="hold">
                                          <p:stCondLst>
                                            <p:cond delay="0"/>
                                          </p:stCondLst>
                                        </p:cTn>
                                        <p:tgtEl>
                                          <p:spTgt spid="10">
                                            <p:txEl>
                                              <p:pRg st="9" end="9"/>
                                            </p:txEl>
                                          </p:spTgt>
                                        </p:tgtEl>
                                        <p:attrNameLst>
                                          <p:attrName>style.visibility</p:attrName>
                                        </p:attrNameLst>
                                      </p:cBhvr>
                                      <p:to>
                                        <p:strVal val="visible"/>
                                      </p:to>
                                    </p:set>
                                    <p:animEffect transition="in" filter="fade">
                                      <p:cBhvr>
                                        <p:cTn id="62" dur="1000"/>
                                        <p:tgtEl>
                                          <p:spTgt spid="10">
                                            <p:txEl>
                                              <p:pRg st="9" end="9"/>
                                            </p:txEl>
                                          </p:spTgt>
                                        </p:tgtEl>
                                      </p:cBhvr>
                                    </p:animEffect>
                                    <p:anim calcmode="lin" valueType="num">
                                      <p:cBhvr>
                                        <p:cTn id="63" dur="1000" fill="hold"/>
                                        <p:tgtEl>
                                          <p:spTgt spid="10">
                                            <p:txEl>
                                              <p:pRg st="9" end="9"/>
                                            </p:txEl>
                                          </p:spTgt>
                                        </p:tgtEl>
                                        <p:attrNameLst>
                                          <p:attrName>ppt_x</p:attrName>
                                        </p:attrNameLst>
                                      </p:cBhvr>
                                      <p:tavLst>
                                        <p:tav tm="0">
                                          <p:val>
                                            <p:strVal val="#ppt_x"/>
                                          </p:val>
                                        </p:tav>
                                        <p:tav tm="100000">
                                          <p:val>
                                            <p:strVal val="#ppt_x"/>
                                          </p:val>
                                        </p:tav>
                                      </p:tavLst>
                                    </p:anim>
                                    <p:anim calcmode="lin" valueType="num">
                                      <p:cBhvr>
                                        <p:cTn id="64" dur="1000" fill="hold"/>
                                        <p:tgtEl>
                                          <p:spTgt spid="10">
                                            <p:txEl>
                                              <p:pRg st="9" end="9"/>
                                            </p:txEl>
                                          </p:spTgt>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10">
                                            <p:txEl>
                                              <p:pRg st="10" end="10"/>
                                            </p:txEl>
                                          </p:spTgt>
                                        </p:tgtEl>
                                        <p:attrNameLst>
                                          <p:attrName>style.visibility</p:attrName>
                                        </p:attrNameLst>
                                      </p:cBhvr>
                                      <p:to>
                                        <p:strVal val="visible"/>
                                      </p:to>
                                    </p:set>
                                    <p:animEffect transition="in" filter="fade">
                                      <p:cBhvr>
                                        <p:cTn id="67" dur="1000"/>
                                        <p:tgtEl>
                                          <p:spTgt spid="10">
                                            <p:txEl>
                                              <p:pRg st="10" end="10"/>
                                            </p:txEl>
                                          </p:spTgt>
                                        </p:tgtEl>
                                      </p:cBhvr>
                                    </p:animEffect>
                                    <p:anim calcmode="lin" valueType="num">
                                      <p:cBhvr>
                                        <p:cTn id="68" dur="1000" fill="hold"/>
                                        <p:tgtEl>
                                          <p:spTgt spid="10">
                                            <p:txEl>
                                              <p:pRg st="10" end="10"/>
                                            </p:txEl>
                                          </p:spTgt>
                                        </p:tgtEl>
                                        <p:attrNameLst>
                                          <p:attrName>ppt_x</p:attrName>
                                        </p:attrNameLst>
                                      </p:cBhvr>
                                      <p:tavLst>
                                        <p:tav tm="0">
                                          <p:val>
                                            <p:strVal val="#ppt_x"/>
                                          </p:val>
                                        </p:tav>
                                        <p:tav tm="100000">
                                          <p:val>
                                            <p:strVal val="#ppt_x"/>
                                          </p:val>
                                        </p:tav>
                                      </p:tavLst>
                                    </p:anim>
                                    <p:anim calcmode="lin" valueType="num">
                                      <p:cBhvr>
                                        <p:cTn id="69" dur="1000" fill="hold"/>
                                        <p:tgtEl>
                                          <p:spTgt spid="10">
                                            <p:txEl>
                                              <p:pRg st="10" end="10"/>
                                            </p:txEl>
                                          </p:spTgt>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10">
                                            <p:txEl>
                                              <p:pRg st="11" end="11"/>
                                            </p:txEl>
                                          </p:spTgt>
                                        </p:tgtEl>
                                        <p:attrNameLst>
                                          <p:attrName>style.visibility</p:attrName>
                                        </p:attrNameLst>
                                      </p:cBhvr>
                                      <p:to>
                                        <p:strVal val="visible"/>
                                      </p:to>
                                    </p:set>
                                    <p:animEffect transition="in" filter="fade">
                                      <p:cBhvr>
                                        <p:cTn id="72" dur="1000"/>
                                        <p:tgtEl>
                                          <p:spTgt spid="10">
                                            <p:txEl>
                                              <p:pRg st="11" end="11"/>
                                            </p:txEl>
                                          </p:spTgt>
                                        </p:tgtEl>
                                      </p:cBhvr>
                                    </p:animEffect>
                                    <p:anim calcmode="lin" valueType="num">
                                      <p:cBhvr>
                                        <p:cTn id="73" dur="1000" fill="hold"/>
                                        <p:tgtEl>
                                          <p:spTgt spid="10">
                                            <p:txEl>
                                              <p:pRg st="11" end="11"/>
                                            </p:txEl>
                                          </p:spTgt>
                                        </p:tgtEl>
                                        <p:attrNameLst>
                                          <p:attrName>ppt_x</p:attrName>
                                        </p:attrNameLst>
                                      </p:cBhvr>
                                      <p:tavLst>
                                        <p:tav tm="0">
                                          <p:val>
                                            <p:strVal val="#ppt_x"/>
                                          </p:val>
                                        </p:tav>
                                        <p:tav tm="100000">
                                          <p:val>
                                            <p:strVal val="#ppt_x"/>
                                          </p:val>
                                        </p:tav>
                                      </p:tavLst>
                                    </p:anim>
                                    <p:anim calcmode="lin" valueType="num">
                                      <p:cBhvr>
                                        <p:cTn id="74" dur="1000" fill="hold"/>
                                        <p:tgtEl>
                                          <p:spTgt spid="10">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4F833A-2A20-49ED-9B57-D0C85DF7775F}"/>
              </a:ext>
            </a:extLst>
          </p:cNvPr>
          <p:cNvSpPr>
            <a:spLocks noGrp="1"/>
          </p:cNvSpPr>
          <p:nvPr>
            <p:ph type="title"/>
          </p:nvPr>
        </p:nvSpPr>
        <p:spPr>
          <a:xfrm>
            <a:off x="-669037" y="522515"/>
            <a:ext cx="11018520" cy="553998"/>
          </a:xfrm>
        </p:spPr>
        <p:txBody>
          <a:bodyPr/>
          <a:lstStyle/>
          <a:p>
            <a:pPr algn="ctr"/>
            <a:r>
              <a:rPr lang="zh-CN" altLang="en-US" dirty="0">
                <a:latin typeface="宋体" panose="02010600030101010101" pitchFamily="2" charset="-122"/>
                <a:ea typeface="宋体" panose="02010600030101010101" pitchFamily="2" charset="-122"/>
              </a:rPr>
              <a:t>快速排序</a:t>
            </a:r>
          </a:p>
        </p:txBody>
      </p:sp>
      <p:sp>
        <p:nvSpPr>
          <p:cNvPr id="3" name="矩形 2">
            <a:extLst>
              <a:ext uri="{FF2B5EF4-FFF2-40B4-BE49-F238E27FC236}">
                <a16:creationId xmlns:a16="http://schemas.microsoft.com/office/drawing/2014/main" id="{57F75C05-1F8A-4DC2-8498-0B36B512DA23}"/>
              </a:ext>
            </a:extLst>
          </p:cNvPr>
          <p:cNvSpPr/>
          <p:nvPr/>
        </p:nvSpPr>
        <p:spPr>
          <a:xfrm>
            <a:off x="251791" y="1160358"/>
            <a:ext cx="11668539" cy="2246769"/>
          </a:xfrm>
          <a:prstGeom prst="rect">
            <a:avLst/>
          </a:prstGeom>
        </p:spPr>
        <p:txBody>
          <a:bodyPr wrap="square">
            <a:spAutoFit/>
          </a:bodyPr>
          <a:lstStyle/>
          <a:p>
            <a:pPr marL="0" marR="0" lvl="0" indent="304800" algn="l" defTabSz="914367" rtl="0" eaLnBrk="1" fontAlgn="auto" latinLnBrk="1" hangingPunct="1">
              <a:lnSpc>
                <a:spcPct val="100000"/>
              </a:lnSpc>
              <a:spcBef>
                <a:spcPts val="0"/>
              </a:spcBef>
              <a:spcAft>
                <a:spcPts val="0"/>
              </a:spcAft>
              <a:buClrTx/>
              <a:buSzTx/>
              <a:buFontTx/>
              <a:buNone/>
              <a:tabLst/>
              <a:defRPr/>
            </a:pP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数组排序任务</a:t>
            </a:r>
            <a:r>
              <a:rPr kumimoji="0" lang="zh-CN" altLang="en-US"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也</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可以</a:t>
            </a:r>
            <a:r>
              <a:rPr kumimoji="0" lang="zh-CN" altLang="en-US"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按</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如下完成：</a:t>
            </a: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  </a:t>
            </a:r>
            <a:endPar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endParaRPr>
          </a:p>
          <a:p>
            <a:pPr marL="0" marR="0" lvl="0" indent="304800" algn="l" defTabSz="914367" rtl="0" eaLnBrk="1" fontAlgn="auto" latinLnBrk="1" hangingPunct="1">
              <a:lnSpc>
                <a:spcPct val="100000"/>
              </a:lnSpc>
              <a:spcBef>
                <a:spcPts val="0"/>
              </a:spcBef>
              <a:spcAft>
                <a:spcPts val="0"/>
              </a:spcAft>
              <a:buClrTx/>
              <a:buSzTx/>
              <a:buFontTx/>
              <a:buNone/>
              <a:tabLst/>
              <a:defRPr/>
            </a:pP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1</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）设</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k</a:t>
            </a: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a</a:t>
            </a: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[0], </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将</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k</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挪到适当位置，使得比</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k</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小的元素都在</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k</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左边</a:t>
            </a: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比</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k</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大的元素都在</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k</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右边，和</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k</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相等的，不关心在</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k</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左右出现均可 （</a:t>
            </a: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O(</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n</a:t>
            </a: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时间完成）</a:t>
            </a:r>
          </a:p>
          <a:p>
            <a:pPr marL="0" marR="0" lvl="0" indent="304800" algn="l" defTabSz="914367" rtl="0" eaLnBrk="1" fontAlgn="auto" latinLnBrk="1" hangingPunct="1">
              <a:lnSpc>
                <a:spcPct val="100000"/>
              </a:lnSpc>
              <a:spcBef>
                <a:spcPts val="0"/>
              </a:spcBef>
              <a:spcAft>
                <a:spcPts val="0"/>
              </a:spcAft>
              <a:buClrTx/>
              <a:buSzTx/>
              <a:buFontTx/>
              <a:buNone/>
              <a:tabLst/>
              <a:defRPr/>
            </a:pP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2</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 ）把</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k</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左边的部分快速排序</a:t>
            </a: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  </a:t>
            </a:r>
            <a:endPar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endParaRPr>
          </a:p>
          <a:p>
            <a:pPr marL="0" marR="0" lvl="0" indent="304800" algn="l" defTabSz="914367" rtl="0" eaLnBrk="1" fontAlgn="auto" latinLnBrk="1" hangingPunct="1">
              <a:lnSpc>
                <a:spcPct val="100000"/>
              </a:lnSpc>
              <a:spcBef>
                <a:spcPts val="0"/>
              </a:spcBef>
              <a:spcAft>
                <a:spcPts val="0"/>
              </a:spcAft>
              <a:buClrTx/>
              <a:buSzTx/>
              <a:buFontTx/>
              <a:buNone/>
              <a:tabLst/>
              <a:defRPr/>
            </a:pP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3</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 ）把</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k</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右边的部分快速排序</a:t>
            </a:r>
          </a:p>
        </p:txBody>
      </p:sp>
      <p:sp>
        <p:nvSpPr>
          <p:cNvPr id="4" name="矩形 3">
            <a:extLst>
              <a:ext uri="{FF2B5EF4-FFF2-40B4-BE49-F238E27FC236}">
                <a16:creationId xmlns:a16="http://schemas.microsoft.com/office/drawing/2014/main" id="{375E5637-79F5-4243-B333-16F6E4E9A9FC}"/>
              </a:ext>
            </a:extLst>
          </p:cNvPr>
          <p:cNvSpPr/>
          <p:nvPr/>
        </p:nvSpPr>
        <p:spPr>
          <a:xfrm>
            <a:off x="250489" y="3828389"/>
            <a:ext cx="4801314" cy="523220"/>
          </a:xfrm>
          <a:prstGeom prst="rect">
            <a:avLst/>
          </a:prstGeom>
        </p:spPr>
        <p:txBody>
          <a:bodyPr wrap="none">
            <a:spAutoFit/>
          </a:bodyPr>
          <a:lstStyle/>
          <a:p>
            <a:pPr marL="0" marR="0" lvl="0" indent="304800" algn="l" defTabSz="914367" rtl="0" eaLnBrk="1" fontAlgn="auto" latinLnBrk="1" hangingPunct="1">
              <a:lnSpc>
                <a:spcPct val="100000"/>
              </a:lnSpc>
              <a:spcBef>
                <a:spcPts val="0"/>
              </a:spcBef>
              <a:spcAft>
                <a:spcPts val="0"/>
              </a:spcAft>
              <a:buClrTx/>
              <a:buSzTx/>
              <a:buFontTx/>
              <a:buNone/>
              <a:tabLst/>
              <a:defRPr/>
            </a:pP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快速排序的三个优化方法：</a:t>
            </a:r>
          </a:p>
        </p:txBody>
      </p:sp>
      <p:sp>
        <p:nvSpPr>
          <p:cNvPr id="5" name="矩形 4">
            <a:extLst>
              <a:ext uri="{FF2B5EF4-FFF2-40B4-BE49-F238E27FC236}">
                <a16:creationId xmlns:a16="http://schemas.microsoft.com/office/drawing/2014/main" id="{24816727-4866-4A6D-96B1-21CD0B22099B}"/>
              </a:ext>
            </a:extLst>
          </p:cNvPr>
          <p:cNvSpPr/>
          <p:nvPr/>
        </p:nvSpPr>
        <p:spPr>
          <a:xfrm>
            <a:off x="427116" y="4351609"/>
            <a:ext cx="11179667" cy="2246769"/>
          </a:xfrm>
          <a:prstGeom prst="rect">
            <a:avLst/>
          </a:prstGeom>
        </p:spPr>
        <p:txBody>
          <a:bodyPr wrap="square">
            <a:spAutoFit/>
          </a:bodyPr>
          <a:lstStyle/>
          <a:p>
            <a:pPr marL="0" marR="0" lvl="0" indent="304800" algn="l" defTabSz="914367" rtl="0" eaLnBrk="1" fontAlgn="auto" latinLnBrk="1" hangingPunct="1">
              <a:lnSpc>
                <a:spcPct val="100000"/>
              </a:lnSpc>
              <a:spcBef>
                <a:spcPts val="0"/>
              </a:spcBef>
              <a:spcAft>
                <a:spcPts val="0"/>
              </a:spcAft>
              <a:buClrTx/>
              <a:buSzTx/>
              <a:buFontTx/>
              <a:buNone/>
              <a:tabLst/>
              <a:defRPr/>
            </a:pP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1.	</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规模很小时</a:t>
            </a:r>
            <a:r>
              <a:rPr kumimoji="0" lang="zh-CN" altLang="zh-CN" sz="2800" b="0" i="0" u="none" strike="noStrike" kern="100" cap="none" spc="0" normalizeH="0" baseline="0" noProof="0" dirty="0">
                <a:ln>
                  <a:noFill/>
                </a:ln>
                <a:solidFill>
                  <a:srgbClr val="000000"/>
                </a:solidFill>
                <a:effectLst/>
                <a:uLnTx/>
                <a:uFillTx/>
                <a:latin typeface="Times New Roman"/>
                <a:ea typeface="楷体" panose="02010609060101010101" pitchFamily="49" charset="-122"/>
                <a:cs typeface="+mn-cs"/>
              </a:rPr>
              <a:t>（如</a:t>
            </a:r>
            <a:r>
              <a:rPr kumimoji="0" lang="en-US" altLang="zh-CN" sz="2800" b="0" i="0" u="none" strike="noStrike" kern="100" cap="none" spc="0" normalizeH="0" baseline="0" noProof="0" dirty="0">
                <a:ln>
                  <a:noFill/>
                </a:ln>
                <a:solidFill>
                  <a:srgbClr val="000000"/>
                </a:solidFill>
                <a:effectLst/>
                <a:uLnTx/>
                <a:uFillTx/>
                <a:latin typeface="Times New Roman"/>
                <a:ea typeface="楷体" panose="02010609060101010101" pitchFamily="49" charset="-122"/>
                <a:cs typeface="+mn-cs"/>
              </a:rPr>
              <a:t>end</a:t>
            </a:r>
            <a:r>
              <a:rPr kumimoji="0" lang="zh-CN" altLang="zh-CN" sz="2800" b="0" i="0" u="none" strike="noStrike" kern="100" cap="none" spc="0" normalizeH="0" baseline="0" noProof="0" dirty="0">
                <a:ln>
                  <a:noFill/>
                </a:ln>
                <a:solidFill>
                  <a:srgbClr val="000000"/>
                </a:solidFill>
                <a:effectLst/>
                <a:uLnTx/>
                <a:uFillTx/>
                <a:latin typeface="Times New Roman"/>
                <a:ea typeface="楷体" panose="02010609060101010101" pitchFamily="49" charset="-122"/>
                <a:cs typeface="+mn-cs"/>
              </a:rPr>
              <a:t>－</a:t>
            </a:r>
            <a:r>
              <a:rPr kumimoji="0" lang="en-US" altLang="zh-CN" sz="2800" b="0" i="0" u="none" strike="noStrike" kern="100" cap="none" spc="0" normalizeH="0" baseline="0" noProof="0" dirty="0">
                <a:ln>
                  <a:noFill/>
                </a:ln>
                <a:solidFill>
                  <a:srgbClr val="000000"/>
                </a:solidFill>
                <a:effectLst/>
                <a:uLnTx/>
                <a:uFillTx/>
                <a:latin typeface="Times New Roman"/>
                <a:ea typeface="楷体" panose="02010609060101010101" pitchFamily="49" charset="-122"/>
                <a:cs typeface="+mn-cs"/>
              </a:rPr>
              <a:t>start</a:t>
            </a:r>
            <a:r>
              <a:rPr kumimoji="0" lang="zh-CN" altLang="zh-CN" sz="2800" b="0" i="0" u="none" strike="noStrike" kern="100" cap="none" spc="0" normalizeH="0" baseline="0" noProof="0" dirty="0">
                <a:ln>
                  <a:noFill/>
                </a:ln>
                <a:solidFill>
                  <a:srgbClr val="000000"/>
                </a:solidFill>
                <a:effectLst/>
                <a:uLnTx/>
                <a:uFillTx/>
                <a:latin typeface="Times New Roman"/>
                <a:ea typeface="楷体" panose="02010609060101010101" pitchFamily="49" charset="-122"/>
                <a:cs typeface="+mn-cs"/>
              </a:rPr>
              <a:t>＜</a:t>
            </a:r>
            <a:r>
              <a:rPr kumimoji="0" lang="en-US" altLang="zh-CN" sz="2800" b="0" i="0" u="none" strike="noStrike" kern="100" cap="none" spc="0" normalizeH="0" baseline="0" noProof="0" dirty="0">
                <a:ln>
                  <a:noFill/>
                </a:ln>
                <a:solidFill>
                  <a:srgbClr val="000000"/>
                </a:solidFill>
                <a:effectLst/>
                <a:uLnTx/>
                <a:uFillTx/>
                <a:latin typeface="Times New Roman"/>
                <a:ea typeface="楷体" panose="02010609060101010101" pitchFamily="49" charset="-122"/>
                <a:cs typeface="+mn-cs"/>
              </a:rPr>
              <a:t>10</a:t>
            </a:r>
            <a:r>
              <a:rPr kumimoji="0" lang="zh-CN" altLang="zh-CN" sz="2800" b="0" i="0" u="none" strike="noStrike" kern="100" cap="none" spc="0" normalizeH="0" baseline="0" noProof="0" dirty="0">
                <a:ln>
                  <a:noFill/>
                </a:ln>
                <a:solidFill>
                  <a:srgbClr val="000000"/>
                </a:solidFill>
                <a:effectLst/>
                <a:uLnTx/>
                <a:uFillTx/>
                <a:latin typeface="Times New Roman"/>
                <a:ea typeface="楷体" panose="02010609060101010101" pitchFamily="49" charset="-122"/>
                <a:cs typeface="+mn-cs"/>
              </a:rPr>
              <a:t>），</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使用插入排序代替快速排序。</a:t>
            </a:r>
          </a:p>
          <a:p>
            <a:pPr marL="0" marR="0" lvl="0" indent="304800" algn="l" defTabSz="914367" rtl="0" eaLnBrk="1" fontAlgn="auto" latinLnBrk="1" hangingPunct="1">
              <a:lnSpc>
                <a:spcPct val="100000"/>
              </a:lnSpc>
              <a:spcBef>
                <a:spcPts val="0"/>
              </a:spcBef>
              <a:spcAft>
                <a:spcPts val="0"/>
              </a:spcAft>
              <a:buClrTx/>
              <a:buSzTx/>
              <a:buFontTx/>
              <a:buNone/>
              <a:tabLst/>
              <a:defRPr/>
            </a:pP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2.	</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使用栈模拟递归。</a:t>
            </a:r>
          </a:p>
          <a:p>
            <a:pPr marL="0" marR="0" lvl="0" indent="304800" algn="l" defTabSz="914367" rtl="0" eaLnBrk="1" fontAlgn="auto" latinLnBrk="1" hangingPunct="1">
              <a:lnSpc>
                <a:spcPct val="100000"/>
              </a:lnSpc>
              <a:spcBef>
                <a:spcPts val="0"/>
              </a:spcBef>
              <a:spcAft>
                <a:spcPts val="0"/>
              </a:spcAft>
              <a:buClrTx/>
              <a:buSzTx/>
              <a:buFontTx/>
              <a:buNone/>
              <a:tabLst/>
              <a:defRPr/>
            </a:pP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3.	</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极端数据</a:t>
            </a:r>
            <a:r>
              <a:rPr kumimoji="0" lang="zh-CN" altLang="zh-CN" sz="2800" b="0" i="0" u="none" strike="noStrike" kern="1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rPr>
              <a:t>（如比较有序的数组）</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会使快速排序变慢，甚至退化为冒泡排序。可以采用“三者取中法”来解决这个问题：令</a:t>
            </a:r>
            <a:r>
              <a:rPr kumimoji="0" lang="en-US" altLang="zh-CN" sz="2800" b="0" i="1"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k</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等于</a:t>
            </a: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a[start]</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a:t>
            </a: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a[end]</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a:t>
            </a: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a[(</a:t>
            </a:r>
            <a:r>
              <a:rPr kumimoji="0" lang="en-US" altLang="zh-CN" sz="2800" b="0" i="0" u="none" strike="noStrike" kern="100" cap="none" spc="0" normalizeH="0" baseline="0" noProof="0" dirty="0" err="1">
                <a:ln>
                  <a:noFill/>
                </a:ln>
                <a:solidFill>
                  <a:srgbClr val="000000"/>
                </a:solidFill>
                <a:effectLst/>
                <a:uLnTx/>
                <a:uFillTx/>
                <a:latin typeface="Times New Roman" panose="02020603050405020304" pitchFamily="18" charset="0"/>
                <a:ea typeface="楷体" panose="02010609060101010101" pitchFamily="49" charset="-122"/>
                <a:cs typeface="+mn-cs"/>
              </a:rPr>
              <a:t>start+end</a:t>
            </a:r>
            <a:r>
              <a:rPr kumimoji="0" lang="en-US"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)/2]</a:t>
            </a:r>
            <a:r>
              <a:rPr kumimoji="0" lang="zh-CN" altLang="zh-CN" sz="28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mn-cs"/>
              </a:rPr>
              <a:t>中的中间值。</a:t>
            </a:r>
          </a:p>
        </p:txBody>
      </p:sp>
    </p:spTree>
    <p:extLst>
      <p:ext uri="{BB962C8B-B14F-4D97-AF65-F5344CB8AC3E}">
        <p14:creationId xmlns:p14="http://schemas.microsoft.com/office/powerpoint/2010/main" val="9599203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1000"/>
                                        <p:tgtEl>
                                          <p:spTgt spid="5">
                                            <p:txEl>
                                              <p:pRg st="1" end="1"/>
                                            </p:txEl>
                                          </p:spTgt>
                                        </p:tgtEl>
                                      </p:cBhvr>
                                    </p:animEffect>
                                    <p:anim calcmode="lin" valueType="num">
                                      <p:cBhvr>
                                        <p:cTn id="15"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1000"/>
                                        <p:tgtEl>
                                          <p:spTgt spid="5">
                                            <p:txEl>
                                              <p:pRg st="2" end="2"/>
                                            </p:txEl>
                                          </p:spTgt>
                                        </p:tgtEl>
                                      </p:cBhvr>
                                    </p:animEffect>
                                    <p:anim calcmode="lin" valueType="num">
                                      <p:cBhvr>
                                        <p:cTn id="22"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5CE2115C-38E1-4A70-8197-A17081CE5BB0}"/>
              </a:ext>
            </a:extLst>
          </p:cNvPr>
          <p:cNvSpPr/>
          <p:nvPr/>
        </p:nvSpPr>
        <p:spPr>
          <a:xfrm>
            <a:off x="523761" y="227390"/>
            <a:ext cx="8468141" cy="6740307"/>
          </a:xfrm>
          <a:prstGeom prst="rect">
            <a:avLst/>
          </a:prstGeom>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void</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err="1">
                <a:ln>
                  <a:noFill/>
                </a:ln>
                <a:solidFill>
                  <a:srgbClr val="82AAFF"/>
                </a:solidFill>
                <a:effectLst/>
                <a:uLnTx/>
                <a:uFillTx/>
                <a:latin typeface="Consolas" panose="020B0609020204030204" pitchFamily="49" charset="0"/>
                <a:ea typeface="楷体" panose="02010609060101010101" pitchFamily="49" charset="-122"/>
                <a:cs typeface="+mn-cs"/>
              </a:rPr>
              <a:t>QuickSort</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err="1">
                <a:ln>
                  <a:noFill/>
                </a:ln>
                <a:solidFill>
                  <a:srgbClr val="A6ACCD"/>
                </a:solidFill>
                <a:effectLst/>
                <a:uLnTx/>
                <a:uFillTx/>
                <a:latin typeface="Consolas" panose="020B0609020204030204" pitchFamily="49" charset="0"/>
                <a:ea typeface="楷体" panose="02010609060101010101" pitchFamily="49" charset="-122"/>
                <a:cs typeface="+mn-cs"/>
              </a:rPr>
              <a:t>s</a:t>
            </a:r>
            <a:r>
              <a:rPr kumimoji="0" lang="en-US" altLang="zh-CN" sz="2400" b="0" i="0" u="none" strike="noStrike" kern="1200" cap="none" spc="0" normalizeH="0" baseline="0" noProof="0" dirty="0" err="1">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err="1">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e</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if</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s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&gt;=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e</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return</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k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s</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C792EA"/>
                </a:solidFill>
                <a:effectLst/>
                <a:uLnTx/>
                <a:uFillTx/>
                <a:latin typeface="Consolas" panose="020B0609020204030204" pitchFamily="49" charset="0"/>
                <a:ea typeface="楷体" panose="02010609060101010101" pitchFamily="49" charset="-122"/>
                <a:cs typeface="+mn-cs"/>
              </a:rPr>
              <a:t>int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i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err="1">
                <a:ln>
                  <a:noFill/>
                </a:ln>
                <a:solidFill>
                  <a:srgbClr val="F07178"/>
                </a:solidFill>
                <a:effectLst/>
                <a:uLnTx/>
                <a:uFillTx/>
                <a:latin typeface="Consolas" panose="020B0609020204030204" pitchFamily="49" charset="0"/>
                <a:ea typeface="楷体" panose="02010609060101010101" pitchFamily="49" charset="-122"/>
                <a:cs typeface="+mn-cs"/>
              </a:rPr>
              <a:t>s</a:t>
            </a:r>
            <a:r>
              <a:rPr kumimoji="0" lang="en-US" altLang="zh-CN" sz="2400" b="0" i="0" u="none" strike="noStrike" kern="1200" cap="none" spc="0" normalizeH="0" baseline="0" noProof="0" dirty="0" err="1">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err="1">
                <a:ln>
                  <a:noFill/>
                </a:ln>
                <a:solidFill>
                  <a:srgbClr val="F07178"/>
                </a:solidFill>
                <a:effectLst/>
                <a:uLnTx/>
                <a:uFillTx/>
                <a:latin typeface="Consolas" panose="020B0609020204030204" pitchFamily="49" charset="0"/>
                <a:ea typeface="楷体" panose="02010609060101010101" pitchFamily="49" charset="-122"/>
                <a:cs typeface="+mn-cs"/>
              </a:rPr>
              <a:t>j</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e</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while</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i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j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while</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j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&gt;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i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&amp;&amp;</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j</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&gt;=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k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j</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82AAFF"/>
                </a:solidFill>
                <a:effectLst/>
                <a:uLnTx/>
                <a:uFillTx/>
                <a:latin typeface="Consolas" panose="020B0609020204030204" pitchFamily="49" charset="0"/>
                <a:ea typeface="楷体" panose="02010609060101010101" pitchFamily="49" charset="-122"/>
                <a:cs typeface="+mn-cs"/>
              </a:rPr>
              <a:t>swap</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j</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1"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while</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i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j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&amp;&amp;</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&lt;=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k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82AAFF"/>
                </a:solidFill>
                <a:effectLst/>
                <a:uLnTx/>
                <a:uFillTx/>
                <a:latin typeface="Consolas" panose="020B0609020204030204" pitchFamily="49" charset="0"/>
                <a:ea typeface="楷体" panose="02010609060101010101" pitchFamily="49" charset="-122"/>
                <a:cs typeface="+mn-cs"/>
              </a:rPr>
              <a:t>swap</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a</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j</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 //</a:t>
            </a:r>
            <a:r>
              <a:rPr kumimoji="0" lang="zh-CN" altLang="en-US" sz="2400"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处理完后，</a:t>
            </a:r>
            <a:r>
              <a:rPr kumimoji="0" lang="en-US" altLang="zh-CN" sz="2400" b="0" i="1" u="none" strike="noStrike" kern="1200" cap="none" spc="0" normalizeH="0" baseline="0" noProof="0" dirty="0">
                <a:ln>
                  <a:noFill/>
                </a:ln>
                <a:solidFill>
                  <a:srgbClr val="676E95"/>
                </a:solidFill>
                <a:effectLst/>
                <a:uLnTx/>
                <a:uFillTx/>
                <a:latin typeface="Consolas" panose="020B0609020204030204" pitchFamily="49" charset="0"/>
                <a:ea typeface="楷体" panose="02010609060101010101" pitchFamily="49" charset="-122"/>
                <a:cs typeface="+mn-cs"/>
              </a:rPr>
              <a:t>a[i] = k </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err="1">
                <a:ln>
                  <a:noFill/>
                </a:ln>
                <a:solidFill>
                  <a:srgbClr val="82AAFF"/>
                </a:solidFill>
                <a:effectLst/>
                <a:uLnTx/>
                <a:uFillTx/>
                <a:latin typeface="Consolas" panose="020B0609020204030204" pitchFamily="49" charset="0"/>
                <a:ea typeface="楷体" panose="02010609060101010101" pitchFamily="49" charset="-122"/>
                <a:cs typeface="+mn-cs"/>
              </a:rPr>
              <a:t>QuickSort</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a</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s</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78C6C"/>
                </a:solidFill>
                <a:effectLst/>
                <a:uLnTx/>
                <a:uFillTx/>
                <a:latin typeface="Consolas" panose="020B0609020204030204" pitchFamily="49" charset="0"/>
                <a:ea typeface="楷体" panose="02010609060101010101" pitchFamily="49" charset="-122"/>
                <a:cs typeface="+mn-cs"/>
              </a:rPr>
              <a:t>1</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r>
              <a:rPr kumimoji="0" lang="en-US" altLang="zh-CN" sz="2400" b="0" i="0" u="none" strike="noStrike" kern="1200" cap="none" spc="0" normalizeH="0" baseline="0" noProof="0" dirty="0" err="1">
                <a:ln>
                  <a:noFill/>
                </a:ln>
                <a:solidFill>
                  <a:srgbClr val="82AAFF"/>
                </a:solidFill>
                <a:effectLst/>
                <a:uLnTx/>
                <a:uFillTx/>
                <a:latin typeface="Consolas" panose="020B0609020204030204" pitchFamily="49" charset="0"/>
                <a:ea typeface="楷体" panose="02010609060101010101" pitchFamily="49" charset="-122"/>
                <a:cs typeface="+mn-cs"/>
              </a:rPr>
              <a:t>QuickSort</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a</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i</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78C6C"/>
                </a:solidFill>
                <a:effectLst/>
                <a:uLnTx/>
                <a:uFillTx/>
                <a:latin typeface="Consolas" panose="020B0609020204030204" pitchFamily="49" charset="0"/>
                <a:ea typeface="楷体" panose="02010609060101010101" pitchFamily="49" charset="-122"/>
                <a:cs typeface="+mn-cs"/>
              </a:rPr>
              <a:t>1</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e</a:t>
            </a: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F07178"/>
                </a:solidFill>
                <a:effectLst/>
                <a:uLnTx/>
                <a:uFillTx/>
                <a:latin typeface="Consolas" panose="020B0609020204030204" pitchFamily="49" charset="0"/>
                <a:ea typeface="楷体" panose="02010609060101010101" pitchFamily="49" charset="-122"/>
                <a:cs typeface="+mn-cs"/>
              </a:rPr>
              <a:t> </a:t>
            </a: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89DDFF"/>
                </a:solidFill>
                <a:effectLst/>
                <a:uLnTx/>
                <a:uFillTx/>
                <a:latin typeface="Consolas" panose="020B0609020204030204" pitchFamily="49" charset="0"/>
                <a:ea typeface="楷体" panose="02010609060101010101" pitchFamily="49" charset="-122"/>
                <a:cs typeface="+mn-cs"/>
              </a:rPr>
              <a:t>}</a:t>
            </a:r>
            <a: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t> </a:t>
            </a:r>
          </a:p>
          <a:p>
            <a:pPr marL="0" marR="0" lvl="0" indent="0" algn="l" defTabSz="914367" rtl="0" eaLnBrk="1" fontAlgn="auto" latinLnBrk="0" hangingPunct="1">
              <a:lnSpc>
                <a:spcPct val="100000"/>
              </a:lnSpc>
              <a:spcBef>
                <a:spcPts val="0"/>
              </a:spcBef>
              <a:spcAft>
                <a:spcPts val="0"/>
              </a:spcAft>
              <a:buClrTx/>
              <a:buSzTx/>
              <a:buFontTx/>
              <a:buNone/>
              <a:tabLst/>
              <a:defRPr/>
            </a:pPr>
            <a:br>
              <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rPr>
            </a:br>
            <a:endParaRPr kumimoji="0" lang="en-US" altLang="zh-CN" sz="2400" b="0" i="0" u="none" strike="noStrike" kern="1200" cap="none" spc="0" normalizeH="0" baseline="0" noProof="0" dirty="0">
              <a:ln>
                <a:noFill/>
              </a:ln>
              <a:solidFill>
                <a:srgbClr val="A6ACCD"/>
              </a:solidFill>
              <a:effectLst/>
              <a:uLnTx/>
              <a:uFillTx/>
              <a:latin typeface="Consolas" panose="020B0609020204030204" pitchFamily="49" charset="0"/>
              <a:ea typeface="楷体" panose="02010609060101010101" pitchFamily="49" charset="-122"/>
              <a:cs typeface="+mn-cs"/>
            </a:endParaRPr>
          </a:p>
        </p:txBody>
      </p:sp>
    </p:spTree>
    <p:extLst>
      <p:ext uri="{BB962C8B-B14F-4D97-AF65-F5344CB8AC3E}">
        <p14:creationId xmlns:p14="http://schemas.microsoft.com/office/powerpoint/2010/main" val="3951574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1000"/>
                                        <p:tgtEl>
                                          <p:spTgt spid="6">
                                            <p:txEl>
                                              <p:pRg st="1" end="1"/>
                                            </p:txEl>
                                          </p:spTgt>
                                        </p:tgtEl>
                                      </p:cBhvr>
                                    </p:animEffect>
                                    <p:anim calcmode="lin" valueType="num">
                                      <p:cBhvr>
                                        <p:cTn id="8"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1000"/>
                                        <p:tgtEl>
                                          <p:spTgt spid="6">
                                            <p:txEl>
                                              <p:pRg st="2" end="2"/>
                                            </p:txEl>
                                          </p:spTgt>
                                        </p:tgtEl>
                                      </p:cBhvr>
                                    </p:animEffect>
                                    <p:anim calcmode="lin" valueType="num">
                                      <p:cBhvr>
                                        <p:cTn id="13"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
                                            <p:txEl>
                                              <p:pRg st="12" end="12"/>
                                            </p:txEl>
                                          </p:spTgt>
                                        </p:tgtEl>
                                        <p:attrNameLst>
                                          <p:attrName>style.visibility</p:attrName>
                                        </p:attrNameLst>
                                      </p:cBhvr>
                                      <p:to>
                                        <p:strVal val="visible"/>
                                      </p:to>
                                    </p:set>
                                    <p:animEffect transition="in" filter="fade">
                                      <p:cBhvr>
                                        <p:cTn id="19" dur="1000"/>
                                        <p:tgtEl>
                                          <p:spTgt spid="6">
                                            <p:txEl>
                                              <p:pRg st="12" end="12"/>
                                            </p:txEl>
                                          </p:spTgt>
                                        </p:tgtEl>
                                      </p:cBhvr>
                                    </p:animEffect>
                                    <p:anim calcmode="lin" valueType="num">
                                      <p:cBhvr>
                                        <p:cTn id="20" dur="1000" fill="hold"/>
                                        <p:tgtEl>
                                          <p:spTgt spid="6">
                                            <p:txEl>
                                              <p:pRg st="12" end="12"/>
                                            </p:txEl>
                                          </p:spTgt>
                                        </p:tgtEl>
                                        <p:attrNameLst>
                                          <p:attrName>ppt_x</p:attrName>
                                        </p:attrNameLst>
                                      </p:cBhvr>
                                      <p:tavLst>
                                        <p:tav tm="0">
                                          <p:val>
                                            <p:strVal val="#ppt_x"/>
                                          </p:val>
                                        </p:tav>
                                        <p:tav tm="100000">
                                          <p:val>
                                            <p:strVal val="#ppt_x"/>
                                          </p:val>
                                        </p:tav>
                                      </p:tavLst>
                                    </p:anim>
                                    <p:anim calcmode="lin" valueType="num">
                                      <p:cBhvr>
                                        <p:cTn id="21" dur="1000" fill="hold"/>
                                        <p:tgtEl>
                                          <p:spTgt spid="6">
                                            <p:txEl>
                                              <p:pRg st="12" end="1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6">
                                            <p:txEl>
                                              <p:pRg st="3" end="3"/>
                                            </p:txEl>
                                          </p:spTgt>
                                        </p:tgtEl>
                                        <p:attrNameLst>
                                          <p:attrName>style.visibility</p:attrName>
                                        </p:attrNameLst>
                                      </p:cBhvr>
                                      <p:to>
                                        <p:strVal val="visible"/>
                                      </p:to>
                                    </p:set>
                                    <p:animEffect transition="in" filter="fade">
                                      <p:cBhvr>
                                        <p:cTn id="24" dur="1000"/>
                                        <p:tgtEl>
                                          <p:spTgt spid="6">
                                            <p:txEl>
                                              <p:pRg st="3" end="3"/>
                                            </p:txEl>
                                          </p:spTgt>
                                        </p:tgtEl>
                                      </p:cBhvr>
                                    </p:animEffect>
                                    <p:anim calcmode="lin" valueType="num">
                                      <p:cBhvr>
                                        <p:cTn id="25"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6">
                                            <p:txEl>
                                              <p:pRg st="3" end="3"/>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6">
                                            <p:txEl>
                                              <p:pRg st="4" end="4"/>
                                            </p:txEl>
                                          </p:spTgt>
                                        </p:tgtEl>
                                        <p:attrNameLst>
                                          <p:attrName>style.visibility</p:attrName>
                                        </p:attrNameLst>
                                      </p:cBhvr>
                                      <p:to>
                                        <p:strVal val="visible"/>
                                      </p:to>
                                    </p:set>
                                    <p:animEffect transition="in" filter="fade">
                                      <p:cBhvr>
                                        <p:cTn id="29" dur="1000"/>
                                        <p:tgtEl>
                                          <p:spTgt spid="6">
                                            <p:txEl>
                                              <p:pRg st="4" end="4"/>
                                            </p:txEl>
                                          </p:spTgt>
                                        </p:tgtEl>
                                      </p:cBhvr>
                                    </p:animEffect>
                                    <p:anim calcmode="lin" valueType="num">
                                      <p:cBhvr>
                                        <p:cTn id="30"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6">
                                            <p:txEl>
                                              <p:pRg st="4" end="4"/>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6">
                                            <p:txEl>
                                              <p:pRg st="5" end="5"/>
                                            </p:txEl>
                                          </p:spTgt>
                                        </p:tgtEl>
                                        <p:attrNameLst>
                                          <p:attrName>style.visibility</p:attrName>
                                        </p:attrNameLst>
                                      </p:cBhvr>
                                      <p:to>
                                        <p:strVal val="visible"/>
                                      </p:to>
                                    </p:set>
                                    <p:animEffect transition="in" filter="fade">
                                      <p:cBhvr>
                                        <p:cTn id="34" dur="1000"/>
                                        <p:tgtEl>
                                          <p:spTgt spid="6">
                                            <p:txEl>
                                              <p:pRg st="5" end="5"/>
                                            </p:txEl>
                                          </p:spTgt>
                                        </p:tgtEl>
                                      </p:cBhvr>
                                    </p:animEffect>
                                    <p:anim calcmode="lin" valueType="num">
                                      <p:cBhvr>
                                        <p:cTn id="35"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36"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6">
                                            <p:txEl>
                                              <p:pRg st="6" end="6"/>
                                            </p:txEl>
                                          </p:spTgt>
                                        </p:tgtEl>
                                        <p:attrNameLst>
                                          <p:attrName>style.visibility</p:attrName>
                                        </p:attrNameLst>
                                      </p:cBhvr>
                                      <p:to>
                                        <p:strVal val="visible"/>
                                      </p:to>
                                    </p:set>
                                    <p:animEffect transition="in" filter="fade">
                                      <p:cBhvr>
                                        <p:cTn id="41" dur="1000"/>
                                        <p:tgtEl>
                                          <p:spTgt spid="6">
                                            <p:txEl>
                                              <p:pRg st="6" end="6"/>
                                            </p:txEl>
                                          </p:spTgt>
                                        </p:tgtEl>
                                      </p:cBhvr>
                                    </p:animEffect>
                                    <p:anim calcmode="lin" valueType="num">
                                      <p:cBhvr>
                                        <p:cTn id="42"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43" dur="1000" fill="hold"/>
                                        <p:tgtEl>
                                          <p:spTgt spid="6">
                                            <p:txEl>
                                              <p:pRg st="6" end="6"/>
                                            </p:txEl>
                                          </p:spTgt>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6">
                                            <p:txEl>
                                              <p:pRg st="7" end="7"/>
                                            </p:txEl>
                                          </p:spTgt>
                                        </p:tgtEl>
                                        <p:attrNameLst>
                                          <p:attrName>style.visibility</p:attrName>
                                        </p:attrNameLst>
                                      </p:cBhvr>
                                      <p:to>
                                        <p:strVal val="visible"/>
                                      </p:to>
                                    </p:set>
                                    <p:animEffect transition="in" filter="fade">
                                      <p:cBhvr>
                                        <p:cTn id="46" dur="1000"/>
                                        <p:tgtEl>
                                          <p:spTgt spid="6">
                                            <p:txEl>
                                              <p:pRg st="7" end="7"/>
                                            </p:txEl>
                                          </p:spTgt>
                                        </p:tgtEl>
                                      </p:cBhvr>
                                    </p:animEffect>
                                    <p:anim calcmode="lin" valueType="num">
                                      <p:cBhvr>
                                        <p:cTn id="47" dur="10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48" dur="1000" fill="hold"/>
                                        <p:tgtEl>
                                          <p:spTgt spid="6">
                                            <p:txEl>
                                              <p:pRg st="7" end="7"/>
                                            </p:txEl>
                                          </p:spTgt>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6">
                                            <p:txEl>
                                              <p:pRg st="8" end="8"/>
                                            </p:txEl>
                                          </p:spTgt>
                                        </p:tgtEl>
                                        <p:attrNameLst>
                                          <p:attrName>style.visibility</p:attrName>
                                        </p:attrNameLst>
                                      </p:cBhvr>
                                      <p:to>
                                        <p:strVal val="visible"/>
                                      </p:to>
                                    </p:set>
                                    <p:animEffect transition="in" filter="fade">
                                      <p:cBhvr>
                                        <p:cTn id="51" dur="1000"/>
                                        <p:tgtEl>
                                          <p:spTgt spid="6">
                                            <p:txEl>
                                              <p:pRg st="8" end="8"/>
                                            </p:txEl>
                                          </p:spTgt>
                                        </p:tgtEl>
                                      </p:cBhvr>
                                    </p:animEffect>
                                    <p:anim calcmode="lin" valueType="num">
                                      <p:cBhvr>
                                        <p:cTn id="52" dur="1000" fill="hold"/>
                                        <p:tgtEl>
                                          <p:spTgt spid="6">
                                            <p:txEl>
                                              <p:pRg st="8" end="8"/>
                                            </p:txEl>
                                          </p:spTgt>
                                        </p:tgtEl>
                                        <p:attrNameLst>
                                          <p:attrName>ppt_x</p:attrName>
                                        </p:attrNameLst>
                                      </p:cBhvr>
                                      <p:tavLst>
                                        <p:tav tm="0">
                                          <p:val>
                                            <p:strVal val="#ppt_x"/>
                                          </p:val>
                                        </p:tav>
                                        <p:tav tm="100000">
                                          <p:val>
                                            <p:strVal val="#ppt_x"/>
                                          </p:val>
                                        </p:tav>
                                      </p:tavLst>
                                    </p:anim>
                                    <p:anim calcmode="lin" valueType="num">
                                      <p:cBhvr>
                                        <p:cTn id="53" dur="1000" fill="hold"/>
                                        <p:tgtEl>
                                          <p:spTgt spid="6">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nodeType="clickEffect">
                                  <p:stCondLst>
                                    <p:cond delay="0"/>
                                  </p:stCondLst>
                                  <p:childTnLst>
                                    <p:set>
                                      <p:cBhvr>
                                        <p:cTn id="57" dur="1" fill="hold">
                                          <p:stCondLst>
                                            <p:cond delay="0"/>
                                          </p:stCondLst>
                                        </p:cTn>
                                        <p:tgtEl>
                                          <p:spTgt spid="6">
                                            <p:txEl>
                                              <p:pRg st="9" end="9"/>
                                            </p:txEl>
                                          </p:spTgt>
                                        </p:tgtEl>
                                        <p:attrNameLst>
                                          <p:attrName>style.visibility</p:attrName>
                                        </p:attrNameLst>
                                      </p:cBhvr>
                                      <p:to>
                                        <p:strVal val="visible"/>
                                      </p:to>
                                    </p:set>
                                    <p:animEffect transition="in" filter="fade">
                                      <p:cBhvr>
                                        <p:cTn id="58" dur="1000"/>
                                        <p:tgtEl>
                                          <p:spTgt spid="6">
                                            <p:txEl>
                                              <p:pRg st="9" end="9"/>
                                            </p:txEl>
                                          </p:spTgt>
                                        </p:tgtEl>
                                      </p:cBhvr>
                                    </p:animEffect>
                                    <p:anim calcmode="lin" valueType="num">
                                      <p:cBhvr>
                                        <p:cTn id="59" dur="1000" fill="hold"/>
                                        <p:tgtEl>
                                          <p:spTgt spid="6">
                                            <p:txEl>
                                              <p:pRg st="9" end="9"/>
                                            </p:txEl>
                                          </p:spTgt>
                                        </p:tgtEl>
                                        <p:attrNameLst>
                                          <p:attrName>ppt_x</p:attrName>
                                        </p:attrNameLst>
                                      </p:cBhvr>
                                      <p:tavLst>
                                        <p:tav tm="0">
                                          <p:val>
                                            <p:strVal val="#ppt_x"/>
                                          </p:val>
                                        </p:tav>
                                        <p:tav tm="100000">
                                          <p:val>
                                            <p:strVal val="#ppt_x"/>
                                          </p:val>
                                        </p:tav>
                                      </p:tavLst>
                                    </p:anim>
                                    <p:anim calcmode="lin" valueType="num">
                                      <p:cBhvr>
                                        <p:cTn id="60" dur="1000" fill="hold"/>
                                        <p:tgtEl>
                                          <p:spTgt spid="6">
                                            <p:txEl>
                                              <p:pRg st="9" end="9"/>
                                            </p:txEl>
                                          </p:spTgt>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0"/>
                                  </p:stCondLst>
                                  <p:childTnLst>
                                    <p:set>
                                      <p:cBhvr>
                                        <p:cTn id="62" dur="1" fill="hold">
                                          <p:stCondLst>
                                            <p:cond delay="0"/>
                                          </p:stCondLst>
                                        </p:cTn>
                                        <p:tgtEl>
                                          <p:spTgt spid="6">
                                            <p:txEl>
                                              <p:pRg st="10" end="10"/>
                                            </p:txEl>
                                          </p:spTgt>
                                        </p:tgtEl>
                                        <p:attrNameLst>
                                          <p:attrName>style.visibility</p:attrName>
                                        </p:attrNameLst>
                                      </p:cBhvr>
                                      <p:to>
                                        <p:strVal val="visible"/>
                                      </p:to>
                                    </p:set>
                                    <p:animEffect transition="in" filter="fade">
                                      <p:cBhvr>
                                        <p:cTn id="63" dur="1000"/>
                                        <p:tgtEl>
                                          <p:spTgt spid="6">
                                            <p:txEl>
                                              <p:pRg st="10" end="10"/>
                                            </p:txEl>
                                          </p:spTgt>
                                        </p:tgtEl>
                                      </p:cBhvr>
                                    </p:animEffect>
                                    <p:anim calcmode="lin" valueType="num">
                                      <p:cBhvr>
                                        <p:cTn id="64" dur="1000" fill="hold"/>
                                        <p:tgtEl>
                                          <p:spTgt spid="6">
                                            <p:txEl>
                                              <p:pRg st="10" end="10"/>
                                            </p:txEl>
                                          </p:spTgt>
                                        </p:tgtEl>
                                        <p:attrNameLst>
                                          <p:attrName>ppt_x</p:attrName>
                                        </p:attrNameLst>
                                      </p:cBhvr>
                                      <p:tavLst>
                                        <p:tav tm="0">
                                          <p:val>
                                            <p:strVal val="#ppt_x"/>
                                          </p:val>
                                        </p:tav>
                                        <p:tav tm="100000">
                                          <p:val>
                                            <p:strVal val="#ppt_x"/>
                                          </p:val>
                                        </p:tav>
                                      </p:tavLst>
                                    </p:anim>
                                    <p:anim calcmode="lin" valueType="num">
                                      <p:cBhvr>
                                        <p:cTn id="65" dur="1000" fill="hold"/>
                                        <p:tgtEl>
                                          <p:spTgt spid="6">
                                            <p:txEl>
                                              <p:pRg st="10" end="10"/>
                                            </p:txEl>
                                          </p:spTgt>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0"/>
                                  </p:stCondLst>
                                  <p:childTnLst>
                                    <p:set>
                                      <p:cBhvr>
                                        <p:cTn id="67" dur="1" fill="hold">
                                          <p:stCondLst>
                                            <p:cond delay="0"/>
                                          </p:stCondLst>
                                        </p:cTn>
                                        <p:tgtEl>
                                          <p:spTgt spid="6">
                                            <p:txEl>
                                              <p:pRg st="11" end="11"/>
                                            </p:txEl>
                                          </p:spTgt>
                                        </p:tgtEl>
                                        <p:attrNameLst>
                                          <p:attrName>style.visibility</p:attrName>
                                        </p:attrNameLst>
                                      </p:cBhvr>
                                      <p:to>
                                        <p:strVal val="visible"/>
                                      </p:to>
                                    </p:set>
                                    <p:animEffect transition="in" filter="fade">
                                      <p:cBhvr>
                                        <p:cTn id="68" dur="1000"/>
                                        <p:tgtEl>
                                          <p:spTgt spid="6">
                                            <p:txEl>
                                              <p:pRg st="11" end="11"/>
                                            </p:txEl>
                                          </p:spTgt>
                                        </p:tgtEl>
                                      </p:cBhvr>
                                    </p:animEffect>
                                    <p:anim calcmode="lin" valueType="num">
                                      <p:cBhvr>
                                        <p:cTn id="69" dur="1000" fill="hold"/>
                                        <p:tgtEl>
                                          <p:spTgt spid="6">
                                            <p:txEl>
                                              <p:pRg st="11" end="11"/>
                                            </p:txEl>
                                          </p:spTgt>
                                        </p:tgtEl>
                                        <p:attrNameLst>
                                          <p:attrName>ppt_x</p:attrName>
                                        </p:attrNameLst>
                                      </p:cBhvr>
                                      <p:tavLst>
                                        <p:tav tm="0">
                                          <p:val>
                                            <p:strVal val="#ppt_x"/>
                                          </p:val>
                                        </p:tav>
                                        <p:tav tm="100000">
                                          <p:val>
                                            <p:strVal val="#ppt_x"/>
                                          </p:val>
                                        </p:tav>
                                      </p:tavLst>
                                    </p:anim>
                                    <p:anim calcmode="lin" valueType="num">
                                      <p:cBhvr>
                                        <p:cTn id="70" dur="1000" fill="hold"/>
                                        <p:tgtEl>
                                          <p:spTgt spid="6">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42" presetClass="entr" presetSubtype="0" fill="hold" nodeType="clickEffect">
                                  <p:stCondLst>
                                    <p:cond delay="0"/>
                                  </p:stCondLst>
                                  <p:childTnLst>
                                    <p:set>
                                      <p:cBhvr>
                                        <p:cTn id="74" dur="1" fill="hold">
                                          <p:stCondLst>
                                            <p:cond delay="0"/>
                                          </p:stCondLst>
                                        </p:cTn>
                                        <p:tgtEl>
                                          <p:spTgt spid="6">
                                            <p:txEl>
                                              <p:pRg st="13" end="13"/>
                                            </p:txEl>
                                          </p:spTgt>
                                        </p:tgtEl>
                                        <p:attrNameLst>
                                          <p:attrName>style.visibility</p:attrName>
                                        </p:attrNameLst>
                                      </p:cBhvr>
                                      <p:to>
                                        <p:strVal val="visible"/>
                                      </p:to>
                                    </p:set>
                                    <p:animEffect transition="in" filter="fade">
                                      <p:cBhvr>
                                        <p:cTn id="75" dur="1000"/>
                                        <p:tgtEl>
                                          <p:spTgt spid="6">
                                            <p:txEl>
                                              <p:pRg st="13" end="13"/>
                                            </p:txEl>
                                          </p:spTgt>
                                        </p:tgtEl>
                                      </p:cBhvr>
                                    </p:animEffect>
                                    <p:anim calcmode="lin" valueType="num">
                                      <p:cBhvr>
                                        <p:cTn id="76" dur="1000" fill="hold"/>
                                        <p:tgtEl>
                                          <p:spTgt spid="6">
                                            <p:txEl>
                                              <p:pRg st="13" end="13"/>
                                            </p:txEl>
                                          </p:spTgt>
                                        </p:tgtEl>
                                        <p:attrNameLst>
                                          <p:attrName>ppt_x</p:attrName>
                                        </p:attrNameLst>
                                      </p:cBhvr>
                                      <p:tavLst>
                                        <p:tav tm="0">
                                          <p:val>
                                            <p:strVal val="#ppt_x"/>
                                          </p:val>
                                        </p:tav>
                                        <p:tav tm="100000">
                                          <p:val>
                                            <p:strVal val="#ppt_x"/>
                                          </p:val>
                                        </p:tav>
                                      </p:tavLst>
                                    </p:anim>
                                    <p:anim calcmode="lin" valueType="num">
                                      <p:cBhvr>
                                        <p:cTn id="77" dur="1000" fill="hold"/>
                                        <p:tgtEl>
                                          <p:spTgt spid="6">
                                            <p:txEl>
                                              <p:pRg st="13" end="13"/>
                                            </p:txEl>
                                          </p:spTgt>
                                        </p:tgtEl>
                                        <p:attrNameLst>
                                          <p:attrName>ppt_y</p:attrName>
                                        </p:attrNameLst>
                                      </p:cBhvr>
                                      <p:tavLst>
                                        <p:tav tm="0">
                                          <p:val>
                                            <p:strVal val="#ppt_y+.1"/>
                                          </p:val>
                                        </p:tav>
                                        <p:tav tm="100000">
                                          <p:val>
                                            <p:strVal val="#ppt_y"/>
                                          </p:val>
                                        </p:tav>
                                      </p:tavLst>
                                    </p:anim>
                                  </p:childTnLst>
                                </p:cTn>
                              </p:par>
                              <p:par>
                                <p:cTn id="78" presetID="42" presetClass="entr" presetSubtype="0" fill="hold" nodeType="withEffect">
                                  <p:stCondLst>
                                    <p:cond delay="0"/>
                                  </p:stCondLst>
                                  <p:childTnLst>
                                    <p:set>
                                      <p:cBhvr>
                                        <p:cTn id="79" dur="1" fill="hold">
                                          <p:stCondLst>
                                            <p:cond delay="0"/>
                                          </p:stCondLst>
                                        </p:cTn>
                                        <p:tgtEl>
                                          <p:spTgt spid="6">
                                            <p:txEl>
                                              <p:pRg st="14" end="14"/>
                                            </p:txEl>
                                          </p:spTgt>
                                        </p:tgtEl>
                                        <p:attrNameLst>
                                          <p:attrName>style.visibility</p:attrName>
                                        </p:attrNameLst>
                                      </p:cBhvr>
                                      <p:to>
                                        <p:strVal val="visible"/>
                                      </p:to>
                                    </p:set>
                                    <p:animEffect transition="in" filter="fade">
                                      <p:cBhvr>
                                        <p:cTn id="80" dur="1000"/>
                                        <p:tgtEl>
                                          <p:spTgt spid="6">
                                            <p:txEl>
                                              <p:pRg st="14" end="14"/>
                                            </p:txEl>
                                          </p:spTgt>
                                        </p:tgtEl>
                                      </p:cBhvr>
                                    </p:animEffect>
                                    <p:anim calcmode="lin" valueType="num">
                                      <p:cBhvr>
                                        <p:cTn id="81" dur="1000" fill="hold"/>
                                        <p:tgtEl>
                                          <p:spTgt spid="6">
                                            <p:txEl>
                                              <p:pRg st="14" end="14"/>
                                            </p:txEl>
                                          </p:spTgt>
                                        </p:tgtEl>
                                        <p:attrNameLst>
                                          <p:attrName>ppt_x</p:attrName>
                                        </p:attrNameLst>
                                      </p:cBhvr>
                                      <p:tavLst>
                                        <p:tav tm="0">
                                          <p:val>
                                            <p:strVal val="#ppt_x"/>
                                          </p:val>
                                        </p:tav>
                                        <p:tav tm="100000">
                                          <p:val>
                                            <p:strVal val="#ppt_x"/>
                                          </p:val>
                                        </p:tav>
                                      </p:tavLst>
                                    </p:anim>
                                    <p:anim calcmode="lin" valueType="num">
                                      <p:cBhvr>
                                        <p:cTn id="82" dur="1000" fill="hold"/>
                                        <p:tgtEl>
                                          <p:spTgt spid="6">
                                            <p:txEl>
                                              <p:pRg st="14" end="1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文本占位符 5">
                <a:extLst>
                  <a:ext uri="{FF2B5EF4-FFF2-40B4-BE49-F238E27FC236}">
                    <a16:creationId xmlns:a16="http://schemas.microsoft.com/office/drawing/2014/main" id="{59781CC7-9B48-423B-8EE8-164F8DAE1B16}"/>
                  </a:ext>
                </a:extLst>
              </p:cNvPr>
              <p:cNvSpPr>
                <a:spLocks noGrp="1"/>
              </p:cNvSpPr>
              <p:nvPr>
                <p:ph type="body" sz="quarter" idx="10"/>
              </p:nvPr>
            </p:nvSpPr>
            <p:spPr>
              <a:xfrm>
                <a:off x="4938315" y="474809"/>
                <a:ext cx="6669658" cy="5905206"/>
              </a:xfrm>
            </p:spPr>
            <p:txBody>
              <a:bodyPr/>
              <a:lstStyle/>
              <a:p>
                <a:pPr>
                  <a:spcAft>
                    <a:spcPts val="500"/>
                  </a:spcAft>
                </a:pPr>
                <a:r>
                  <a:rPr lang="zh-CN" altLang="zh-CN" sz="2400" b="1" dirty="0">
                    <a:ea typeface="楷体" panose="02010609060101010101" pitchFamily="49" charset="-122"/>
                  </a:rPr>
                  <a:t>描述 </a:t>
                </a:r>
                <a:endParaRPr lang="zh-CN" altLang="zh-CN" sz="2400" dirty="0">
                  <a:ea typeface="楷体" panose="02010609060101010101" pitchFamily="49" charset="-122"/>
                </a:endParaRPr>
              </a:p>
              <a:p>
                <a:pPr>
                  <a:spcAft>
                    <a:spcPts val="500"/>
                  </a:spcAft>
                </a:pPr>
                <a:r>
                  <a:rPr lang="zh-CN" altLang="zh-CN" sz="2400" dirty="0">
                    <a:ea typeface="楷体" panose="02010609060101010101" pitchFamily="49" charset="-122"/>
                  </a:rPr>
                  <a:t>给定一个数组包含</a:t>
                </a:r>
                <a14:m>
                  <m:oMath xmlns:m="http://schemas.openxmlformats.org/officeDocument/2006/math">
                    <m:r>
                      <a:rPr lang="en-US" altLang="zh-CN" sz="2400" i="1" dirty="0" smtClean="0">
                        <a:latin typeface="Cambria Math" panose="02040503050406030204" pitchFamily="18" charset="0"/>
                        <a:ea typeface="楷体" panose="02010609060101010101" pitchFamily="49" charset="-122"/>
                      </a:rPr>
                      <m:t>𝑛</m:t>
                    </m:r>
                  </m:oMath>
                </a14:m>
                <a:r>
                  <a:rPr lang="zh-CN" altLang="zh-CN" sz="2400" dirty="0">
                    <a:ea typeface="楷体" panose="02010609060101010101" pitchFamily="49" charset="-122"/>
                  </a:rPr>
                  <a:t>个元素，统计前</a:t>
                </a:r>
                <a14:m>
                  <m:oMath xmlns:m="http://schemas.openxmlformats.org/officeDocument/2006/math">
                    <m:r>
                      <a:rPr lang="en-US" altLang="zh-CN" sz="2400" i="1" dirty="0" smtClean="0">
                        <a:latin typeface="Cambria Math" panose="02040503050406030204" pitchFamily="18" charset="0"/>
                        <a:ea typeface="楷体" panose="02010609060101010101" pitchFamily="49" charset="-122"/>
                      </a:rPr>
                      <m:t>𝑚</m:t>
                    </m:r>
                  </m:oMath>
                </a14:m>
                <a:r>
                  <a:rPr lang="zh-CN" altLang="zh-CN" sz="2400" dirty="0">
                    <a:ea typeface="楷体" panose="02010609060101010101" pitchFamily="49" charset="-122"/>
                  </a:rPr>
                  <a:t>大的数并且把这</a:t>
                </a:r>
                <a14:m>
                  <m:oMath xmlns:m="http://schemas.openxmlformats.org/officeDocument/2006/math">
                    <m:r>
                      <a:rPr lang="en-US" altLang="zh-CN" sz="2400" i="1" dirty="0" smtClean="0">
                        <a:latin typeface="Cambria Math" panose="02040503050406030204" pitchFamily="18" charset="0"/>
                        <a:ea typeface="楷体" panose="02010609060101010101" pitchFamily="49" charset="-122"/>
                      </a:rPr>
                      <m:t>𝑚</m:t>
                    </m:r>
                  </m:oMath>
                </a14:m>
                <a:r>
                  <a:rPr lang="zh-CN" altLang="zh-CN" sz="2400" dirty="0">
                    <a:ea typeface="楷体" panose="02010609060101010101" pitchFamily="49" charset="-122"/>
                  </a:rPr>
                  <a:t>个数从大到小输出。 </a:t>
                </a:r>
              </a:p>
              <a:p>
                <a:pPr>
                  <a:spcAft>
                    <a:spcPts val="500"/>
                  </a:spcAft>
                </a:pPr>
                <a:r>
                  <a:rPr lang="zh-CN" altLang="zh-CN" sz="2400" b="1" dirty="0">
                    <a:ea typeface="楷体" panose="02010609060101010101" pitchFamily="49" charset="-122"/>
                  </a:rPr>
                  <a:t>输入 </a:t>
                </a:r>
                <a:endParaRPr lang="zh-CN" altLang="zh-CN" sz="2400" dirty="0">
                  <a:ea typeface="楷体" panose="02010609060101010101" pitchFamily="49" charset="-122"/>
                </a:endParaRPr>
              </a:p>
              <a:p>
                <a:pPr>
                  <a:spcAft>
                    <a:spcPts val="500"/>
                  </a:spcAft>
                </a:pPr>
                <a:r>
                  <a:rPr lang="zh-CN" altLang="zh-CN" sz="2400" dirty="0">
                    <a:ea typeface="楷体" panose="02010609060101010101" pitchFamily="49" charset="-122"/>
                  </a:rPr>
                  <a:t>第一行包含一个整数</a:t>
                </a:r>
                <a14:m>
                  <m:oMath xmlns:m="http://schemas.openxmlformats.org/officeDocument/2006/math">
                    <m:r>
                      <a:rPr lang="en-US" altLang="zh-CN" sz="2400" i="1" dirty="0" smtClean="0">
                        <a:latin typeface="Cambria Math" panose="02040503050406030204" pitchFamily="18" charset="0"/>
                        <a:ea typeface="楷体" panose="02010609060101010101" pitchFamily="49" charset="-122"/>
                      </a:rPr>
                      <m:t>𝑛</m:t>
                    </m:r>
                  </m:oMath>
                </a14:m>
                <a:r>
                  <a:rPr lang="zh-CN" altLang="zh-CN" sz="2400" dirty="0">
                    <a:ea typeface="楷体" panose="02010609060101010101" pitchFamily="49" charset="-122"/>
                  </a:rPr>
                  <a:t>，表示数组的大小。</a:t>
                </a:r>
                <a14:m>
                  <m:oMath xmlns:m="http://schemas.openxmlformats.org/officeDocument/2006/math">
                    <m:r>
                      <a:rPr lang="en-US" altLang="zh-CN" sz="2400" i="1" dirty="0" smtClean="0">
                        <a:latin typeface="Cambria Math" panose="02040503050406030204" pitchFamily="18" charset="0"/>
                        <a:ea typeface="楷体" panose="02010609060101010101" pitchFamily="49" charset="-122"/>
                      </a:rPr>
                      <m:t>𝑛</m:t>
                    </m:r>
                    <m:r>
                      <a:rPr lang="en-US" altLang="zh-CN" sz="2400" i="1" dirty="0" smtClean="0">
                        <a:latin typeface="Cambria Math" panose="02040503050406030204" pitchFamily="18" charset="0"/>
                        <a:ea typeface="楷体" panose="02010609060101010101" pitchFamily="49" charset="-122"/>
                      </a:rPr>
                      <m:t> &lt; 100000</m:t>
                    </m:r>
                  </m:oMath>
                </a14:m>
                <a:r>
                  <a:rPr lang="zh-CN" altLang="zh-CN" sz="2400" dirty="0">
                    <a:ea typeface="楷体" panose="02010609060101010101" pitchFamily="49" charset="-122"/>
                  </a:rPr>
                  <a:t>。 </a:t>
                </a:r>
              </a:p>
              <a:p>
                <a:pPr>
                  <a:spcAft>
                    <a:spcPts val="500"/>
                  </a:spcAft>
                </a:pPr>
                <a:r>
                  <a:rPr lang="zh-CN" altLang="zh-CN" sz="2400" dirty="0">
                    <a:ea typeface="楷体" panose="02010609060101010101" pitchFamily="49" charset="-122"/>
                  </a:rPr>
                  <a:t>第二行包含</a:t>
                </a:r>
                <a14:m>
                  <m:oMath xmlns:m="http://schemas.openxmlformats.org/officeDocument/2006/math">
                    <m:r>
                      <a:rPr lang="en-US" altLang="zh-CN" sz="2400" i="1" dirty="0" smtClean="0">
                        <a:latin typeface="Cambria Math" panose="02040503050406030204" pitchFamily="18" charset="0"/>
                        <a:ea typeface="楷体" panose="02010609060101010101" pitchFamily="49" charset="-122"/>
                      </a:rPr>
                      <m:t>𝑛</m:t>
                    </m:r>
                  </m:oMath>
                </a14:m>
                <a:r>
                  <a:rPr lang="zh-CN" altLang="zh-CN" sz="2400" dirty="0">
                    <a:ea typeface="楷体" panose="02010609060101010101" pitchFamily="49" charset="-122"/>
                  </a:rPr>
                  <a:t>个整数，表示数组的元素，整数之间以一个空格分开。每个整数的绝对值不超过</a:t>
                </a:r>
                <a14:m>
                  <m:oMath xmlns:m="http://schemas.openxmlformats.org/officeDocument/2006/math">
                    <m:r>
                      <a:rPr lang="en-US" altLang="zh-CN" sz="2400" i="1" dirty="0" smtClean="0">
                        <a:latin typeface="Cambria Math" panose="02040503050406030204" pitchFamily="18" charset="0"/>
                        <a:ea typeface="楷体" panose="02010609060101010101" pitchFamily="49" charset="-122"/>
                      </a:rPr>
                      <m:t>100000000</m:t>
                    </m:r>
                  </m:oMath>
                </a14:m>
                <a:r>
                  <a:rPr lang="zh-CN" altLang="zh-CN" sz="2400" dirty="0">
                    <a:ea typeface="楷体" panose="02010609060101010101" pitchFamily="49" charset="-122"/>
                  </a:rPr>
                  <a:t>。 </a:t>
                </a:r>
              </a:p>
              <a:p>
                <a:pPr>
                  <a:spcAft>
                    <a:spcPts val="500"/>
                  </a:spcAft>
                </a:pPr>
                <a:r>
                  <a:rPr lang="zh-CN" altLang="zh-CN" sz="2400" dirty="0">
                    <a:ea typeface="楷体" panose="02010609060101010101" pitchFamily="49" charset="-122"/>
                  </a:rPr>
                  <a:t>第三行包含一个整数</a:t>
                </a:r>
                <a14:m>
                  <m:oMath xmlns:m="http://schemas.openxmlformats.org/officeDocument/2006/math">
                    <m:r>
                      <a:rPr lang="en-US" altLang="zh-CN" sz="2400" i="1" dirty="0" smtClean="0">
                        <a:latin typeface="Cambria Math" panose="02040503050406030204" pitchFamily="18" charset="0"/>
                        <a:ea typeface="楷体" panose="02010609060101010101" pitchFamily="49" charset="-122"/>
                      </a:rPr>
                      <m:t>𝑚</m:t>
                    </m:r>
                  </m:oMath>
                </a14:m>
                <a:r>
                  <a:rPr lang="zh-CN" altLang="zh-CN" sz="2400" dirty="0">
                    <a:ea typeface="楷体" panose="02010609060101010101" pitchFamily="49" charset="-122"/>
                  </a:rPr>
                  <a:t>。</a:t>
                </a:r>
                <a14:m>
                  <m:oMath xmlns:m="http://schemas.openxmlformats.org/officeDocument/2006/math">
                    <m:r>
                      <a:rPr lang="en-US" altLang="zh-CN" sz="2400" i="1" dirty="0" smtClean="0">
                        <a:latin typeface="Cambria Math" panose="02040503050406030204" pitchFamily="18" charset="0"/>
                        <a:ea typeface="楷体" panose="02010609060101010101" pitchFamily="49" charset="-122"/>
                      </a:rPr>
                      <m:t>𝑚</m:t>
                    </m:r>
                    <m:r>
                      <a:rPr lang="en-US" altLang="zh-CN" sz="2400" i="1" dirty="0" smtClean="0">
                        <a:latin typeface="Cambria Math" panose="02040503050406030204" pitchFamily="18" charset="0"/>
                        <a:ea typeface="楷体" panose="02010609060101010101" pitchFamily="49" charset="-122"/>
                      </a:rPr>
                      <m:t> &lt; </m:t>
                    </m:r>
                    <m:r>
                      <a:rPr lang="en-US" altLang="zh-CN" sz="2400" i="1" dirty="0" smtClean="0">
                        <a:latin typeface="Cambria Math" panose="02040503050406030204" pitchFamily="18" charset="0"/>
                        <a:ea typeface="楷体" panose="02010609060101010101" pitchFamily="49" charset="-122"/>
                      </a:rPr>
                      <m:t>𝑛</m:t>
                    </m:r>
                  </m:oMath>
                </a14:m>
                <a:r>
                  <a:rPr lang="zh-CN" altLang="zh-CN" sz="2400" dirty="0">
                    <a:ea typeface="楷体" panose="02010609060101010101" pitchFamily="49" charset="-122"/>
                  </a:rPr>
                  <a:t>。 </a:t>
                </a:r>
              </a:p>
              <a:p>
                <a:pPr>
                  <a:spcAft>
                    <a:spcPts val="500"/>
                  </a:spcAft>
                </a:pPr>
                <a:r>
                  <a:rPr lang="zh-CN" altLang="zh-CN" sz="2400" b="1" dirty="0">
                    <a:ea typeface="楷体" panose="02010609060101010101" pitchFamily="49" charset="-122"/>
                  </a:rPr>
                  <a:t>输出 </a:t>
                </a:r>
                <a:endParaRPr lang="zh-CN" altLang="zh-CN" sz="2400" dirty="0">
                  <a:ea typeface="楷体" panose="02010609060101010101" pitchFamily="49" charset="-122"/>
                </a:endParaRPr>
              </a:p>
              <a:p>
                <a:pPr>
                  <a:spcAft>
                    <a:spcPts val="500"/>
                  </a:spcAft>
                </a:pPr>
                <a:r>
                  <a:rPr lang="zh-CN" altLang="zh-CN" sz="2400" dirty="0">
                    <a:ea typeface="楷体" panose="02010609060101010101" pitchFamily="49" charset="-122"/>
                  </a:rPr>
                  <a:t>从大到小输出前</a:t>
                </a:r>
                <a14:m>
                  <m:oMath xmlns:m="http://schemas.openxmlformats.org/officeDocument/2006/math">
                    <m:r>
                      <a:rPr lang="en-US" altLang="zh-CN" sz="2400" i="1" dirty="0" smtClean="0">
                        <a:latin typeface="Cambria Math" panose="02040503050406030204" pitchFamily="18" charset="0"/>
                        <a:ea typeface="楷体" panose="02010609060101010101" pitchFamily="49" charset="-122"/>
                      </a:rPr>
                      <m:t>𝑚</m:t>
                    </m:r>
                  </m:oMath>
                </a14:m>
                <a:r>
                  <a:rPr lang="zh-CN" altLang="zh-CN" sz="2400" dirty="0">
                    <a:ea typeface="楷体" panose="02010609060101010101" pitchFamily="49" charset="-122"/>
                  </a:rPr>
                  <a:t>大的数，每个数一行。 </a:t>
                </a:r>
              </a:p>
              <a:p>
                <a:pPr>
                  <a:spcAft>
                    <a:spcPts val="500"/>
                  </a:spcAft>
                </a:pPr>
                <a:endParaRPr lang="zh-CN" altLang="en-US" sz="2400" dirty="0">
                  <a:ea typeface="楷体" panose="02010609060101010101" pitchFamily="49" charset="-122"/>
                </a:endParaRPr>
              </a:p>
            </p:txBody>
          </p:sp>
        </mc:Choice>
        <mc:Fallback xmlns="">
          <p:sp>
            <p:nvSpPr>
              <p:cNvPr id="6" name="文本占位符 5">
                <a:extLst>
                  <a:ext uri="{FF2B5EF4-FFF2-40B4-BE49-F238E27FC236}">
                    <a16:creationId xmlns:a16="http://schemas.microsoft.com/office/drawing/2014/main" id="{59781CC7-9B48-423B-8EE8-164F8DAE1B16}"/>
                  </a:ext>
                </a:extLst>
              </p:cNvPr>
              <p:cNvSpPr>
                <a:spLocks noGrp="1" noRot="1" noChangeAspect="1" noMove="1" noResize="1" noEditPoints="1" noAdjustHandles="1" noChangeArrowheads="1" noChangeShapeType="1" noTextEdit="1"/>
              </p:cNvSpPr>
              <p:nvPr>
                <p:ph type="body" sz="quarter" idx="10"/>
              </p:nvPr>
            </p:nvSpPr>
            <p:spPr>
              <a:xfrm>
                <a:off x="4938315" y="474809"/>
                <a:ext cx="6669658" cy="5905206"/>
              </a:xfrm>
              <a:blipFill>
                <a:blip r:embed="rId2"/>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 name="标题 4">
                <a:extLst>
                  <a:ext uri="{FF2B5EF4-FFF2-40B4-BE49-F238E27FC236}">
                    <a16:creationId xmlns:a16="http://schemas.microsoft.com/office/drawing/2014/main" id="{F441A12E-A814-4EA3-8CB6-BF1441B64EA3}"/>
                  </a:ext>
                </a:extLst>
              </p:cNvPr>
              <p:cNvSpPr>
                <a:spLocks noGrp="1"/>
              </p:cNvSpPr>
              <p:nvPr>
                <p:ph type="title"/>
              </p:nvPr>
            </p:nvSpPr>
            <p:spPr>
              <a:xfrm>
                <a:off x="588263" y="3150414"/>
                <a:ext cx="3183637" cy="553998"/>
              </a:xfrm>
            </p:spPr>
            <p:txBody>
              <a:bodyPr/>
              <a:lstStyle/>
              <a:p>
                <a:r>
                  <a:rPr lang="zh-CN" altLang="zh-CN" dirty="0">
                    <a:ea typeface="宋体" panose="02010600030101010101" pitchFamily="2" charset="-122"/>
                  </a:rPr>
                  <a:t>输出前</a:t>
                </a:r>
                <a14:m>
                  <m:oMath xmlns:m="http://schemas.openxmlformats.org/officeDocument/2006/math">
                    <m:r>
                      <a:rPr lang="en-US" altLang="zh-CN" i="1" dirty="0" smtClean="0">
                        <a:latin typeface="Cambria Math" panose="02040503050406030204" pitchFamily="18" charset="0"/>
                        <a:ea typeface="宋体" panose="02010600030101010101" pitchFamily="2" charset="-122"/>
                      </a:rPr>
                      <m:t>𝑚</m:t>
                    </m:r>
                  </m:oMath>
                </a14:m>
                <a:r>
                  <a:rPr lang="zh-CN" altLang="zh-CN" dirty="0">
                    <a:ea typeface="宋体" panose="02010600030101010101" pitchFamily="2" charset="-122"/>
                  </a:rPr>
                  <a:t>大的数</a:t>
                </a:r>
                <a:endParaRPr lang="zh-CN" altLang="en-US" dirty="0">
                  <a:ea typeface="宋体" panose="02010600030101010101" pitchFamily="2" charset="-122"/>
                </a:endParaRPr>
              </a:p>
            </p:txBody>
          </p:sp>
        </mc:Choice>
        <mc:Fallback>
          <p:sp>
            <p:nvSpPr>
              <p:cNvPr id="5" name="标题 4">
                <a:extLst>
                  <a:ext uri="{FF2B5EF4-FFF2-40B4-BE49-F238E27FC236}">
                    <a16:creationId xmlns:a16="http://schemas.microsoft.com/office/drawing/2014/main" id="{F441A12E-A814-4EA3-8CB6-BF1441B64EA3}"/>
                  </a:ext>
                </a:extLst>
              </p:cNvPr>
              <p:cNvSpPr>
                <a:spLocks noGrp="1" noRot="1" noChangeAspect="1" noMove="1" noResize="1" noEditPoints="1" noAdjustHandles="1" noChangeArrowheads="1" noChangeShapeType="1" noTextEdit="1"/>
              </p:cNvSpPr>
              <p:nvPr>
                <p:ph type="title"/>
              </p:nvPr>
            </p:nvSpPr>
            <p:spPr>
              <a:xfrm>
                <a:off x="588263" y="3150414"/>
                <a:ext cx="3183637" cy="553998"/>
              </a:xfrm>
              <a:blipFill>
                <a:blip r:embed="rId3"/>
                <a:stretch>
                  <a:fillRect l="-8604" t="-29670" r="-5736" b="-4505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69860558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8FE9FB94-30CE-4D25-AB8A-C00CFC6CFD97}"/>
                  </a:ext>
                </a:extLst>
              </p:cNvPr>
              <p:cNvSpPr/>
              <p:nvPr/>
            </p:nvSpPr>
            <p:spPr>
              <a:xfrm>
                <a:off x="3004336" y="705438"/>
                <a:ext cx="4685835" cy="461665"/>
              </a:xfrm>
              <a:prstGeom prst="rect">
                <a:avLst/>
              </a:prstGeom>
            </p:spPr>
            <p:txBody>
              <a:bodyPr wrap="none">
                <a:spAutoFit/>
              </a:bodyPr>
              <a:lstStyle/>
              <a:p>
                <a:pPr marL="0" marR="0" lvl="0" indent="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排序后再输出，复杂度</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 </a:t>
                </a:r>
                <a14:m>
                  <m:oMath xmlns:m="http://schemas.openxmlformats.org/officeDocument/2006/math">
                    <m:r>
                      <a:rPr kumimoji="0" lang="en-US" altLang="zh-CN" sz="2400" b="0" i="1" u="none" strike="noStrike" kern="100" cap="none" spc="0" normalizeH="0" baseline="0" noProof="0" dirty="0" smtClean="0">
                        <a:ln>
                          <a:noFill/>
                        </a:ln>
                        <a:solidFill>
                          <a:srgbClr val="000000"/>
                        </a:solidFill>
                        <a:effectLst/>
                        <a:uLnTx/>
                        <a:uFillTx/>
                        <a:latin typeface="Cambria Math" panose="02040503050406030204" pitchFamily="18" charset="0"/>
                        <a:ea typeface="楷体" panose="02010609060101010101" pitchFamily="49" charset="-122"/>
                        <a:cs typeface="Times New Roman" panose="02020603050405020304" pitchFamily="18" charset="0"/>
                      </a:rPr>
                      <m:t>𝑂</m:t>
                    </m:r>
                    <m:r>
                      <a:rPr kumimoji="0" lang="en-US" altLang="zh-CN" sz="2400" b="0" i="1" u="none" strike="noStrike" kern="100" cap="none" spc="0" normalizeH="0" baseline="0" noProof="0" dirty="0" smtClean="0">
                        <a:ln>
                          <a:noFill/>
                        </a:ln>
                        <a:solidFill>
                          <a:srgbClr val="000000"/>
                        </a:solidFill>
                        <a:effectLst/>
                        <a:uLnTx/>
                        <a:uFillTx/>
                        <a:latin typeface="Cambria Math" panose="02040503050406030204" pitchFamily="18" charset="0"/>
                        <a:ea typeface="楷体" panose="02010609060101010101" pitchFamily="49" charset="-122"/>
                        <a:cs typeface="Times New Roman" panose="02020603050405020304" pitchFamily="18" charset="0"/>
                      </a:rPr>
                      <m:t>(</m:t>
                    </m:r>
                    <m:r>
                      <a:rPr kumimoji="0" lang="en-US" altLang="zh-CN" sz="2400" b="0" i="1" u="none" strike="noStrike" kern="100" cap="none" spc="0" normalizeH="0" baseline="0" noProof="0" dirty="0" err="1">
                        <a:ln>
                          <a:noFill/>
                        </a:ln>
                        <a:solidFill>
                          <a:srgbClr val="000000"/>
                        </a:solidFill>
                        <a:effectLst/>
                        <a:uLnTx/>
                        <a:uFillTx/>
                        <a:latin typeface="Cambria Math" panose="02040503050406030204" pitchFamily="18" charset="0"/>
                        <a:ea typeface="楷体" panose="02010609060101010101" pitchFamily="49" charset="-122"/>
                        <a:cs typeface="Times New Roman" panose="02020603050405020304" pitchFamily="18" charset="0"/>
                      </a:rPr>
                      <m:t>𝑛𝑙𝑜𝑔𝑛</m:t>
                    </m:r>
                    <m:r>
                      <a:rPr kumimoji="0" lang="en-US" altLang="zh-CN" sz="2400" b="0" i="1" u="none" strike="noStrike" kern="100" cap="none" spc="0" normalizeH="0" baseline="0" noProof="0" dirty="0">
                        <a:ln>
                          <a:noFill/>
                        </a:ln>
                        <a:solidFill>
                          <a:srgbClr val="000000"/>
                        </a:solidFill>
                        <a:effectLst/>
                        <a:uLnTx/>
                        <a:uFillTx/>
                        <a:latin typeface="Cambria Math" panose="02040503050406030204" pitchFamily="18" charset="0"/>
                        <a:ea typeface="楷体" panose="02010609060101010101" pitchFamily="49" charset="-122"/>
                        <a:cs typeface="Times New Roman" panose="02020603050405020304" pitchFamily="18" charset="0"/>
                      </a:rPr>
                      <m:t>) </m:t>
                    </m:r>
                  </m:oMath>
                </a14:m>
                <a:endPar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p:txBody>
          </p:sp>
        </mc:Choice>
        <mc:Fallback xmlns="">
          <p:sp>
            <p:nvSpPr>
              <p:cNvPr id="5" name="矩形 4">
                <a:extLst>
                  <a:ext uri="{FF2B5EF4-FFF2-40B4-BE49-F238E27FC236}">
                    <a16:creationId xmlns:a16="http://schemas.microsoft.com/office/drawing/2014/main" id="{8FE9FB94-30CE-4D25-AB8A-C00CFC6CFD97}"/>
                  </a:ext>
                </a:extLst>
              </p:cNvPr>
              <p:cNvSpPr>
                <a:spLocks noRot="1" noChangeAspect="1" noMove="1" noResize="1" noEditPoints="1" noAdjustHandles="1" noChangeArrowheads="1" noChangeShapeType="1" noTextEdit="1"/>
              </p:cNvSpPr>
              <p:nvPr/>
            </p:nvSpPr>
            <p:spPr>
              <a:xfrm>
                <a:off x="3004336" y="705438"/>
                <a:ext cx="4685835" cy="461665"/>
              </a:xfrm>
              <a:prstGeom prst="rect">
                <a:avLst/>
              </a:prstGeom>
              <a:blipFill>
                <a:blip r:embed="rId2"/>
                <a:stretch>
                  <a:fillRect l="-2081" t="-14667" b="-26667"/>
                </a:stretch>
              </a:blipFill>
            </p:spPr>
            <p:txBody>
              <a:bodyPr/>
              <a:lstStyle/>
              <a:p>
                <a:r>
                  <a:rPr lang="zh-CN" altLang="en-US">
                    <a:noFill/>
                  </a:rPr>
                  <a:t> </a:t>
                </a:r>
              </a:p>
            </p:txBody>
          </p:sp>
        </mc:Fallback>
      </mc:AlternateContent>
      <p:sp>
        <p:nvSpPr>
          <p:cNvPr id="6" name="矩形 5">
            <a:extLst>
              <a:ext uri="{FF2B5EF4-FFF2-40B4-BE49-F238E27FC236}">
                <a16:creationId xmlns:a16="http://schemas.microsoft.com/office/drawing/2014/main" id="{6FD743E9-B871-4DAB-82B9-EFD25C51451E}"/>
              </a:ext>
            </a:extLst>
          </p:cNvPr>
          <p:cNvSpPr/>
          <p:nvPr/>
        </p:nvSpPr>
        <p:spPr>
          <a:xfrm>
            <a:off x="646044" y="1582196"/>
            <a:ext cx="9402418" cy="1200329"/>
          </a:xfrm>
          <a:prstGeom prst="rect">
            <a:avLst/>
          </a:prstGeom>
        </p:spPr>
        <p:txBody>
          <a:bodyPr wrap="square">
            <a:spAutoFit/>
          </a:bodyPr>
          <a:lstStyle/>
          <a:p>
            <a:pPr marL="0" marR="0" lvl="0" indent="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思路：把前</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m</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大的都弄到数组最右边，然后对这最右边</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m</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个元素排序，再输出 </a:t>
            </a:r>
          </a:p>
          <a:p>
            <a:pPr marL="0" marR="0" lvl="0" indent="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关键 ：</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O(n)</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时间内实现把前</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m</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大的都弄到数组最右边 </a:t>
            </a:r>
          </a:p>
        </p:txBody>
      </p:sp>
      <p:sp>
        <p:nvSpPr>
          <p:cNvPr id="7" name="矩形 6">
            <a:extLst>
              <a:ext uri="{FF2B5EF4-FFF2-40B4-BE49-F238E27FC236}">
                <a16:creationId xmlns:a16="http://schemas.microsoft.com/office/drawing/2014/main" id="{4B2725CB-5361-411D-BE00-03172C738298}"/>
              </a:ext>
            </a:extLst>
          </p:cNvPr>
          <p:cNvSpPr/>
          <p:nvPr/>
        </p:nvSpPr>
        <p:spPr>
          <a:xfrm>
            <a:off x="646043" y="2918218"/>
            <a:ext cx="10108096" cy="3416320"/>
          </a:xfrm>
          <a:prstGeom prst="rect">
            <a:avLst/>
          </a:prstGeom>
        </p:spPr>
        <p:txBody>
          <a:bodyPr wrap="square">
            <a:spAutoFit/>
          </a:bodyPr>
          <a:lstStyle/>
          <a:p>
            <a:pPr marL="0" marR="0" lvl="0" indent="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引入操作</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 </a:t>
            </a:r>
            <a:r>
              <a:rPr kumimoji="0" lang="en-US" altLang="zh-CN" sz="2400" b="0" i="0" u="none" strike="noStrike" kern="100" cap="none" spc="0" normalizeH="0" baseline="0" noProof="0" dirty="0" err="1">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arrangeRight</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(k): </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把数组</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或数组的一部分）前</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k</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大的都弄到最右边 </a:t>
            </a:r>
          </a:p>
          <a:p>
            <a:pPr marL="0" marR="0" lvl="0" indent="0" algn="just" defTabSz="914367"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如何将前</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k</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大的都弄到最右边 </a:t>
            </a:r>
          </a:p>
          <a:p>
            <a:pPr marL="0" marR="0" lvl="0" indent="0" algn="just"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1</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）设</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key=a[0], </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将</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key</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挪到适当位置，使得比</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key</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小的元素都在</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key</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左边，比</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key</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大的元素都在</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key</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右边（线性时间完成） </a:t>
            </a:r>
          </a:p>
          <a:p>
            <a:pPr marL="0" marR="0" lvl="0" indent="0" algn="just"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2) </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选择数组的前部或后部再进行</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 </a:t>
            </a:r>
            <a:r>
              <a:rPr kumimoji="0" lang="en-US" altLang="zh-CN" sz="2400" b="0" i="0" u="none" strike="noStrike" kern="100" cap="none" spc="0" normalizeH="0" baseline="0" noProof="0" dirty="0" err="1">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arrangeRight</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操作 </a:t>
            </a:r>
            <a:r>
              <a:rPr kumimoji="0" lang="zh-CN" altLang="en-US"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a = n - key</a:t>
            </a:r>
            <a:r>
              <a:rPr kumimoji="0" lang="zh-CN" altLang="en-US"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所在的位置，</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b = key</a:t>
            </a:r>
            <a:r>
              <a:rPr kumimoji="0" lang="zh-CN" altLang="en-US"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所在的位置）</a:t>
            </a:r>
            <a:endPar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457183" marR="0" lvl="1" indent="0" algn="just"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a = k        done  </a:t>
            </a:r>
            <a:endPar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457183" marR="0" lvl="1" indent="0" algn="just"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a &gt; k        </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对此</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a</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个元素再进行</a:t>
            </a:r>
            <a:r>
              <a:rPr kumimoji="0" lang="en-US" altLang="zh-CN" sz="2400" b="0" i="0" u="none" strike="noStrike" kern="100" cap="none" spc="0" normalizeH="0" baseline="0" noProof="0" dirty="0" err="1">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arrangeRigth</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(k) </a:t>
            </a:r>
          </a:p>
          <a:p>
            <a:pPr marL="457183" marR="0" lvl="1" indent="0" algn="just" defTabSz="914367" rtl="0" eaLnBrk="1" fontAlgn="auto" latinLnBrk="0" hangingPunct="1">
              <a:lnSpc>
                <a:spcPct val="100000"/>
              </a:lnSpc>
              <a:spcBef>
                <a:spcPts val="0"/>
              </a:spcBef>
              <a:spcAft>
                <a:spcPts val="0"/>
              </a:spcAft>
              <a:buClrTx/>
              <a:buSzTx/>
              <a:buFontTx/>
              <a:buNone/>
              <a:tabLst/>
              <a:defRPr/>
            </a:pP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a &lt; k        </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对左边</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b</a:t>
            </a:r>
            <a:r>
              <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个元素再进行</a:t>
            </a:r>
            <a:r>
              <a:rPr kumimoji="0" lang="en-US" altLang="zh-CN" sz="2400" b="0" i="0" u="none" strike="noStrike" kern="100" cap="none" spc="0" normalizeH="0" baseline="0" noProof="0" dirty="0" err="1">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arrangeRight</a:t>
            </a:r>
            <a:r>
              <a:rPr kumimoji="0" lang="en-US"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(k-a) 	 </a:t>
            </a:r>
            <a:endParaRPr kumimoji="0" lang="zh-CN" altLang="zh-CN" sz="2400" b="0" i="0" u="none" strike="noStrike" kern="100" cap="none" spc="0" normalizeH="0" baseline="0" noProof="0" dirty="0">
              <a:ln>
                <a:noFill/>
              </a:ln>
              <a:solidFill>
                <a:srgbClr val="000000"/>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6817708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1000"/>
                                        <p:tgtEl>
                                          <p:spTgt spid="7">
                                            <p:txEl>
                                              <p:pRg st="0" end="0"/>
                                            </p:txEl>
                                          </p:spTgt>
                                        </p:tgtEl>
                                      </p:cBhvr>
                                    </p:animEffect>
                                    <p:anim calcmode="lin" valueType="num">
                                      <p:cBhvr>
                                        <p:cTn id="15"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1000"/>
                                        <p:tgtEl>
                                          <p:spTgt spid="7">
                                            <p:txEl>
                                              <p:pRg st="1" end="1"/>
                                            </p:txEl>
                                          </p:spTgt>
                                        </p:tgtEl>
                                      </p:cBhvr>
                                    </p:animEffect>
                                    <p:anim calcmode="lin" valueType="num">
                                      <p:cBhvr>
                                        <p:cTn id="20"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7">
                                            <p:txEl>
                                              <p:pRg st="2" end="2"/>
                                            </p:txEl>
                                          </p:spTgt>
                                        </p:tgtEl>
                                        <p:attrNameLst>
                                          <p:attrName>style.visibility</p:attrName>
                                        </p:attrNameLst>
                                      </p:cBhvr>
                                      <p:to>
                                        <p:strVal val="visible"/>
                                      </p:to>
                                    </p:set>
                                    <p:animEffect transition="in" filter="fade">
                                      <p:cBhvr>
                                        <p:cTn id="26" dur="1000"/>
                                        <p:tgtEl>
                                          <p:spTgt spid="7">
                                            <p:txEl>
                                              <p:pRg st="2" end="2"/>
                                            </p:txEl>
                                          </p:spTgt>
                                        </p:tgtEl>
                                      </p:cBhvr>
                                    </p:animEffect>
                                    <p:anim calcmode="lin" valueType="num">
                                      <p:cBhvr>
                                        <p:cTn id="27"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7">
                                            <p:txEl>
                                              <p:pRg st="3" end="3"/>
                                            </p:txEl>
                                          </p:spTgt>
                                        </p:tgtEl>
                                        <p:attrNameLst>
                                          <p:attrName>style.visibility</p:attrName>
                                        </p:attrNameLst>
                                      </p:cBhvr>
                                      <p:to>
                                        <p:strVal val="visible"/>
                                      </p:to>
                                    </p:set>
                                    <p:animEffect transition="in" filter="fade">
                                      <p:cBhvr>
                                        <p:cTn id="33" dur="1000"/>
                                        <p:tgtEl>
                                          <p:spTgt spid="7">
                                            <p:txEl>
                                              <p:pRg st="3" end="3"/>
                                            </p:txEl>
                                          </p:spTgt>
                                        </p:tgtEl>
                                      </p:cBhvr>
                                    </p:animEffect>
                                    <p:anim calcmode="lin" valueType="num">
                                      <p:cBhvr>
                                        <p:cTn id="34"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7">
                                            <p:txEl>
                                              <p:pRg st="4" end="4"/>
                                            </p:txEl>
                                          </p:spTgt>
                                        </p:tgtEl>
                                        <p:attrNameLst>
                                          <p:attrName>style.visibility</p:attrName>
                                        </p:attrNameLst>
                                      </p:cBhvr>
                                      <p:to>
                                        <p:strVal val="visible"/>
                                      </p:to>
                                    </p:set>
                                    <p:animEffect transition="in" filter="fade">
                                      <p:cBhvr>
                                        <p:cTn id="40" dur="1000"/>
                                        <p:tgtEl>
                                          <p:spTgt spid="7">
                                            <p:txEl>
                                              <p:pRg st="4" end="4"/>
                                            </p:txEl>
                                          </p:spTgt>
                                        </p:tgtEl>
                                      </p:cBhvr>
                                    </p:animEffect>
                                    <p:anim calcmode="lin" valueType="num">
                                      <p:cBhvr>
                                        <p:cTn id="41"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7">
                                            <p:txEl>
                                              <p:pRg st="5" end="5"/>
                                            </p:txEl>
                                          </p:spTgt>
                                        </p:tgtEl>
                                        <p:attrNameLst>
                                          <p:attrName>style.visibility</p:attrName>
                                        </p:attrNameLst>
                                      </p:cBhvr>
                                      <p:to>
                                        <p:strVal val="visible"/>
                                      </p:to>
                                    </p:set>
                                    <p:animEffect transition="in" filter="fade">
                                      <p:cBhvr>
                                        <p:cTn id="47" dur="1000"/>
                                        <p:tgtEl>
                                          <p:spTgt spid="7">
                                            <p:txEl>
                                              <p:pRg st="5" end="5"/>
                                            </p:txEl>
                                          </p:spTgt>
                                        </p:tgtEl>
                                      </p:cBhvr>
                                    </p:animEffect>
                                    <p:anim calcmode="lin" valueType="num">
                                      <p:cBhvr>
                                        <p:cTn id="48" dur="1000" fill="hold"/>
                                        <p:tgtEl>
                                          <p:spTgt spid="7">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nodeType="clickEffect">
                                  <p:stCondLst>
                                    <p:cond delay="0"/>
                                  </p:stCondLst>
                                  <p:childTnLst>
                                    <p:set>
                                      <p:cBhvr>
                                        <p:cTn id="53" dur="1" fill="hold">
                                          <p:stCondLst>
                                            <p:cond delay="0"/>
                                          </p:stCondLst>
                                        </p:cTn>
                                        <p:tgtEl>
                                          <p:spTgt spid="7">
                                            <p:txEl>
                                              <p:pRg st="6" end="6"/>
                                            </p:txEl>
                                          </p:spTgt>
                                        </p:tgtEl>
                                        <p:attrNameLst>
                                          <p:attrName>style.visibility</p:attrName>
                                        </p:attrNameLst>
                                      </p:cBhvr>
                                      <p:to>
                                        <p:strVal val="visible"/>
                                      </p:to>
                                    </p:set>
                                    <p:animEffect transition="in" filter="fade">
                                      <p:cBhvr>
                                        <p:cTn id="54" dur="1000"/>
                                        <p:tgtEl>
                                          <p:spTgt spid="7">
                                            <p:txEl>
                                              <p:pRg st="6" end="6"/>
                                            </p:txEl>
                                          </p:spTgt>
                                        </p:tgtEl>
                                      </p:cBhvr>
                                    </p:animEffect>
                                    <p:anim calcmode="lin" valueType="num">
                                      <p:cBhvr>
                                        <p:cTn id="55" dur="1000" fill="hold"/>
                                        <p:tgtEl>
                                          <p:spTgt spid="7">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7">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3CB5E92-DE65-4927-A8A6-2DA3559D7704}"/>
              </a:ext>
            </a:extLst>
          </p:cNvPr>
          <p:cNvSpPr>
            <a:spLocks noGrp="1"/>
          </p:cNvSpPr>
          <p:nvPr>
            <p:ph type="title"/>
          </p:nvPr>
        </p:nvSpPr>
        <p:spPr>
          <a:xfrm>
            <a:off x="521425" y="117106"/>
            <a:ext cx="11018520" cy="6463308"/>
          </a:xfrm>
        </p:spPr>
        <p:txBody>
          <a:bodyPr/>
          <a:lstStyle/>
          <a:p>
            <a:pPr marL="0" marR="0" lvl="0" indent="0" defTabSz="932742" rtl="0" eaLnBrk="1" fontAlgn="auto" latinLnBrk="0" hangingPunct="1">
              <a:lnSpc>
                <a:spcPct val="100000"/>
              </a:lnSpc>
              <a:spcBef>
                <a:spcPct val="20000"/>
              </a:spcBef>
              <a:spcAft>
                <a:spcPts val="0"/>
              </a:spcAft>
              <a:tabLst/>
              <a:defRPr/>
            </a:pP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for (</a:t>
            </a:r>
            <a:r>
              <a:rPr kumimoji="0" lang="en-US" altLang="zh-CN" sz="32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i</a:t>
            </a: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=0; </a:t>
            </a:r>
            <a:r>
              <a:rPr kumimoji="0" lang="en-US" altLang="zh-CN" sz="32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i</a:t>
            </a: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&lt;n-1; ++</a:t>
            </a:r>
            <a:r>
              <a:rPr kumimoji="0" lang="en-US" altLang="zh-CN" sz="3200" b="0" i="0" u="none" strike="noStrike" kern="1200" cap="none" spc="0" normalizeH="0" baseline="0" noProof="0" dirty="0" err="1">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i</a:t>
            </a: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a:t>
            </a:r>
            <a:r>
              <a:rPr kumimoji="0" lang="zh-CN" altLang="en-US"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比较</a:t>
            </a: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n-1</a:t>
            </a:r>
            <a:r>
              <a:rPr kumimoji="0" lang="zh-CN" altLang="en-US"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轮</a:t>
            </a:r>
            <a:br>
              <a:rPr kumimoji="0" lang="zh-CN" altLang="en-US"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r>
              <a:rPr kumimoji="0" lang="zh-CN" altLang="en-US"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a:t>
            </a: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a:t>
            </a:r>
            <a:b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for (j=0; j&lt;n-1-i; ++j)  //</a:t>
            </a:r>
            <a:r>
              <a:rPr kumimoji="0" lang="zh-CN" altLang="en-US"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每轮比较</a:t>
            </a: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n-1-i</a:t>
            </a:r>
            <a:r>
              <a:rPr kumimoji="0" lang="zh-CN" altLang="en-US"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次</a:t>
            </a: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a:t>
            </a:r>
            <a:b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a:t>
            </a:r>
            <a:b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if (a[j] &lt; a[j+1])</a:t>
            </a:r>
            <a:b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a:t>
            </a:r>
            <a:b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t= a[j];</a:t>
            </a:r>
            <a:b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a[j] = a[j+1];</a:t>
            </a:r>
            <a:b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a[j+1] = t;</a:t>
            </a:r>
            <a:b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a:t>
            </a:r>
            <a:b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a:t>
            </a:r>
            <a:b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r>
              <a:rPr kumimoji="0" lang="en-US" altLang="zh-CN" sz="32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t>    }</a:t>
            </a:r>
            <a:br>
              <a:rPr kumimoji="0" lang="zh-CN" altLang="en-US" sz="2800" b="0" i="0" u="none" strike="noStrike" kern="1200" cap="none" spc="0" normalizeH="0" baseline="0" noProof="0" dirty="0">
                <a:ln>
                  <a:noFill/>
                </a:ln>
                <a:gradFill>
                  <a:gsLst>
                    <a:gs pos="1250">
                      <a:srgbClr val="000000"/>
                    </a:gs>
                    <a:gs pos="100000">
                      <a:srgbClr val="000000"/>
                    </a:gs>
                  </a:gsLst>
                  <a:lin ang="5400000" scaled="0"/>
                </a:gradFill>
                <a:effectLst/>
                <a:uLnTx/>
                <a:uFillTx/>
                <a:latin typeface="Times New Roman"/>
                <a:ea typeface="楷体"/>
                <a:cs typeface="Segoe UI" panose="020B0502040204020203" pitchFamily="34" charset="0"/>
              </a:rPr>
            </a:br>
            <a:endParaRPr lang="zh-CN" altLang="en-US" dirty="0"/>
          </a:p>
        </p:txBody>
      </p:sp>
    </p:spTree>
    <p:extLst>
      <p:ext uri="{BB962C8B-B14F-4D97-AF65-F5344CB8AC3E}">
        <p14:creationId xmlns:p14="http://schemas.microsoft.com/office/powerpoint/2010/main" val="47918978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7A4007-4F7A-4DA4-B478-03BC52091E42}"/>
              </a:ext>
            </a:extLst>
          </p:cNvPr>
          <p:cNvSpPr>
            <a:spLocks noGrp="1"/>
          </p:cNvSpPr>
          <p:nvPr>
            <p:ph type="title"/>
          </p:nvPr>
        </p:nvSpPr>
        <p:spPr/>
        <p:txBody>
          <a:bodyPr/>
          <a:lstStyle/>
          <a:p>
            <a:r>
              <a:rPr lang="zh-CN" altLang="en-US" dirty="0"/>
              <a:t>选择排序</a:t>
            </a:r>
            <a:r>
              <a:rPr lang="zh-CN" altLang="en-US" sz="2400" dirty="0"/>
              <a:t>时间复杂度</a:t>
            </a:r>
            <a:r>
              <a:rPr lang="en-US" altLang="zh-CN" sz="2400" dirty="0"/>
              <a:t>O(n2)</a:t>
            </a:r>
            <a:endParaRPr lang="zh-CN" altLang="en-US" dirty="0"/>
          </a:p>
        </p:txBody>
      </p:sp>
      <p:sp>
        <p:nvSpPr>
          <p:cNvPr id="3" name="文本占位符 2">
            <a:extLst>
              <a:ext uri="{FF2B5EF4-FFF2-40B4-BE49-F238E27FC236}">
                <a16:creationId xmlns:a16="http://schemas.microsoft.com/office/drawing/2014/main" id="{71C7D31C-82D8-4400-B532-EFEF84F6BAFB}"/>
              </a:ext>
            </a:extLst>
          </p:cNvPr>
          <p:cNvSpPr>
            <a:spLocks noGrp="1"/>
          </p:cNvSpPr>
          <p:nvPr>
            <p:ph type="body" sz="quarter" idx="10"/>
          </p:nvPr>
        </p:nvSpPr>
        <p:spPr>
          <a:xfrm>
            <a:off x="586390" y="1434370"/>
            <a:ext cx="11018520" cy="1772793"/>
          </a:xfrm>
        </p:spPr>
        <p:txBody>
          <a:bodyPr/>
          <a:lstStyle/>
          <a:p>
            <a:pPr algn="l" latinLnBrk="1"/>
            <a:r>
              <a:rPr lang="zh-CN" altLang="en-US" sz="2400" b="0" i="0" dirty="0">
                <a:solidFill>
                  <a:srgbClr val="333333"/>
                </a:solidFill>
                <a:effectLst/>
                <a:latin typeface="Helvetica Neue"/>
              </a:rPr>
              <a:t>首先在未排序序列中找到最小（大）元素，存放到排序序列的起始位置。</a:t>
            </a:r>
          </a:p>
          <a:p>
            <a:pPr algn="l" latinLnBrk="1"/>
            <a:r>
              <a:rPr lang="zh-CN" altLang="en-US" sz="2400" b="0" i="0" dirty="0">
                <a:solidFill>
                  <a:srgbClr val="333333"/>
                </a:solidFill>
                <a:effectLst/>
                <a:latin typeface="Helvetica Neue"/>
              </a:rPr>
              <a:t>再从剩余未排序元素中继续寻找最小（大）元素，然后放到已排序序列的末尾。</a:t>
            </a:r>
          </a:p>
          <a:p>
            <a:pPr algn="l" latinLnBrk="1"/>
            <a:r>
              <a:rPr lang="zh-CN" altLang="en-US" sz="2400" b="0" i="0" dirty="0">
                <a:solidFill>
                  <a:srgbClr val="333333"/>
                </a:solidFill>
                <a:effectLst/>
                <a:latin typeface="Helvetica Neue"/>
              </a:rPr>
              <a:t>重复第二步，直到所有元素均排序完毕。</a:t>
            </a:r>
          </a:p>
          <a:p>
            <a:endParaRPr lang="zh-CN" altLang="en-US" dirty="0"/>
          </a:p>
        </p:txBody>
      </p:sp>
      <p:pic>
        <p:nvPicPr>
          <p:cNvPr id="5" name="图片 4">
            <a:extLst>
              <a:ext uri="{FF2B5EF4-FFF2-40B4-BE49-F238E27FC236}">
                <a16:creationId xmlns:a16="http://schemas.microsoft.com/office/drawing/2014/main" id="{7E18C7EA-ED7B-466A-8698-2F9565EFEB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390" y="2966357"/>
            <a:ext cx="7724775" cy="2362200"/>
          </a:xfrm>
          <a:prstGeom prst="rect">
            <a:avLst/>
          </a:prstGeom>
        </p:spPr>
      </p:pic>
    </p:spTree>
    <p:extLst>
      <p:ext uri="{BB962C8B-B14F-4D97-AF65-F5344CB8AC3E}">
        <p14:creationId xmlns:p14="http://schemas.microsoft.com/office/powerpoint/2010/main" val="279976590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918575-C908-45D7-9D70-A1F5CF54C47D}"/>
              </a:ext>
            </a:extLst>
          </p:cNvPr>
          <p:cNvSpPr>
            <a:spLocks noGrp="1"/>
          </p:cNvSpPr>
          <p:nvPr>
            <p:ph type="title"/>
          </p:nvPr>
        </p:nvSpPr>
        <p:spPr>
          <a:xfrm>
            <a:off x="310677" y="1061357"/>
            <a:ext cx="11018520" cy="3570208"/>
          </a:xfrm>
        </p:spPr>
        <p:txBody>
          <a:bodyPr/>
          <a:lstStyle/>
          <a:p>
            <a:r>
              <a:rPr lang="en-US" altLang="zh-CN" dirty="0"/>
              <a:t> </a:t>
            </a:r>
            <a:r>
              <a:rPr lang="en-US" altLang="zh-CN" sz="2800" dirty="0"/>
              <a:t>for (</a:t>
            </a:r>
            <a:r>
              <a:rPr lang="en-US" altLang="zh-CN" sz="2800" dirty="0" err="1"/>
              <a:t>i</a:t>
            </a:r>
            <a:r>
              <a:rPr lang="en-US" altLang="zh-CN" sz="2800" dirty="0"/>
              <a:t> = 0 ; </a:t>
            </a:r>
            <a:r>
              <a:rPr lang="en-US" altLang="zh-CN" sz="2800" dirty="0" err="1"/>
              <a:t>i</a:t>
            </a:r>
            <a:r>
              <a:rPr lang="en-US" altLang="zh-CN" sz="2800" dirty="0"/>
              <a:t> &lt; </a:t>
            </a:r>
            <a:r>
              <a:rPr lang="en-US" altLang="zh-CN" sz="2800" dirty="0" err="1"/>
              <a:t>len</a:t>
            </a:r>
            <a:r>
              <a:rPr lang="en-US" altLang="zh-CN" sz="2800" dirty="0"/>
              <a:t> - 1 ; </a:t>
            </a:r>
            <a:r>
              <a:rPr lang="en-US" altLang="zh-CN" sz="2800" dirty="0" err="1"/>
              <a:t>i</a:t>
            </a:r>
            <a:r>
              <a:rPr lang="en-US" altLang="zh-CN" sz="2800" dirty="0"/>
              <a:t>++)</a:t>
            </a:r>
            <a:br>
              <a:rPr lang="en-US" altLang="zh-CN" sz="2800" dirty="0"/>
            </a:br>
            <a:r>
              <a:rPr lang="en-US" altLang="zh-CN" sz="2800" dirty="0"/>
              <a:t>    {</a:t>
            </a:r>
            <a:br>
              <a:rPr lang="en-US" altLang="zh-CN" sz="2800" dirty="0"/>
            </a:br>
            <a:r>
              <a:rPr lang="en-US" altLang="zh-CN" sz="2800" dirty="0"/>
              <a:t>                int min = </a:t>
            </a:r>
            <a:r>
              <a:rPr lang="en-US" altLang="zh-CN" sz="2800" dirty="0" err="1"/>
              <a:t>i</a:t>
            </a:r>
            <a:r>
              <a:rPr lang="en-US" altLang="zh-CN" sz="2800" dirty="0"/>
              <a:t>;</a:t>
            </a:r>
            <a:br>
              <a:rPr lang="en-US" altLang="zh-CN" sz="2800" dirty="0"/>
            </a:br>
            <a:r>
              <a:rPr lang="en-US" altLang="zh-CN" sz="2800" dirty="0"/>
              <a:t>                for (j = </a:t>
            </a:r>
            <a:r>
              <a:rPr lang="en-US" altLang="zh-CN" sz="2800" dirty="0" err="1"/>
              <a:t>i</a:t>
            </a:r>
            <a:r>
              <a:rPr lang="en-US" altLang="zh-CN" sz="2800" dirty="0"/>
              <a:t> + 1; j &lt; </a:t>
            </a:r>
            <a:r>
              <a:rPr lang="en-US" altLang="zh-CN" sz="2800" dirty="0" err="1"/>
              <a:t>len</a:t>
            </a:r>
            <a:r>
              <a:rPr lang="en-US" altLang="zh-CN" sz="2800" dirty="0"/>
              <a:t>; </a:t>
            </a:r>
            <a:r>
              <a:rPr lang="en-US" altLang="zh-CN" sz="2800" dirty="0" err="1"/>
              <a:t>j++</a:t>
            </a:r>
            <a:r>
              <a:rPr lang="en-US" altLang="zh-CN" sz="2800" dirty="0"/>
              <a:t>)     //</a:t>
            </a:r>
            <a:r>
              <a:rPr lang="zh-CN" altLang="en-US" sz="2800" dirty="0"/>
              <a:t>走访未排序的元素</a:t>
            </a:r>
            <a:br>
              <a:rPr lang="zh-CN" altLang="en-US" sz="2800" dirty="0"/>
            </a:br>
            <a:r>
              <a:rPr lang="zh-CN" altLang="en-US" sz="2800" dirty="0"/>
              <a:t>                        </a:t>
            </a:r>
            <a:r>
              <a:rPr lang="en-US" altLang="zh-CN" sz="2800" dirty="0"/>
              <a:t>if (</a:t>
            </a:r>
            <a:r>
              <a:rPr lang="en-US" altLang="zh-CN" sz="2800" dirty="0" err="1"/>
              <a:t>arr</a:t>
            </a:r>
            <a:r>
              <a:rPr lang="en-US" altLang="zh-CN" sz="2800" dirty="0"/>
              <a:t>[j] &lt; </a:t>
            </a:r>
            <a:r>
              <a:rPr lang="en-US" altLang="zh-CN" sz="2800" dirty="0" err="1"/>
              <a:t>arr</a:t>
            </a:r>
            <a:r>
              <a:rPr lang="en-US" altLang="zh-CN" sz="2800" dirty="0"/>
              <a:t>[min])    //</a:t>
            </a:r>
            <a:r>
              <a:rPr lang="zh-CN" altLang="en-US" sz="2800" dirty="0"/>
              <a:t>找到目前最小值</a:t>
            </a:r>
            <a:br>
              <a:rPr lang="zh-CN" altLang="en-US" sz="2800" dirty="0"/>
            </a:br>
            <a:r>
              <a:rPr lang="zh-CN" altLang="en-US" sz="2800" dirty="0"/>
              <a:t>                                </a:t>
            </a:r>
            <a:r>
              <a:rPr lang="en-US" altLang="zh-CN" sz="2800" dirty="0"/>
              <a:t>min = j;    //</a:t>
            </a:r>
            <a:r>
              <a:rPr lang="zh-CN" altLang="en-US" sz="2800" dirty="0"/>
              <a:t>记录最小值</a:t>
            </a:r>
            <a:br>
              <a:rPr lang="zh-CN" altLang="en-US" sz="2800" dirty="0"/>
            </a:br>
            <a:r>
              <a:rPr lang="zh-CN" altLang="en-US" sz="2800" dirty="0"/>
              <a:t>                </a:t>
            </a:r>
            <a:r>
              <a:rPr lang="en-US" altLang="zh-CN" sz="2800" dirty="0"/>
              <a:t>swap(&amp;</a:t>
            </a:r>
            <a:r>
              <a:rPr lang="en-US" altLang="zh-CN" sz="2800" dirty="0" err="1"/>
              <a:t>arr</a:t>
            </a:r>
            <a:r>
              <a:rPr lang="en-US" altLang="zh-CN" sz="2800" dirty="0"/>
              <a:t>[min], &amp;</a:t>
            </a:r>
            <a:r>
              <a:rPr lang="en-US" altLang="zh-CN" sz="2800" dirty="0" err="1"/>
              <a:t>arr</a:t>
            </a:r>
            <a:r>
              <a:rPr lang="en-US" altLang="zh-CN" sz="2800" dirty="0"/>
              <a:t>[</a:t>
            </a:r>
            <a:r>
              <a:rPr lang="en-US" altLang="zh-CN" sz="2800" dirty="0" err="1"/>
              <a:t>i</a:t>
            </a:r>
            <a:r>
              <a:rPr lang="en-US" altLang="zh-CN" sz="2800" dirty="0"/>
              <a:t>]);    //</a:t>
            </a:r>
            <a:r>
              <a:rPr lang="zh-CN" altLang="en-US" sz="2800" dirty="0"/>
              <a:t> 交換</a:t>
            </a:r>
            <a:br>
              <a:rPr lang="zh-CN" altLang="en-US" sz="2800" dirty="0"/>
            </a:br>
            <a:r>
              <a:rPr lang="zh-CN" altLang="en-US" sz="2800" dirty="0"/>
              <a:t>        </a:t>
            </a:r>
            <a:r>
              <a:rPr lang="en-US" altLang="zh-CN" sz="2800" dirty="0"/>
              <a:t>}</a:t>
            </a:r>
            <a:endParaRPr lang="zh-CN" altLang="en-US" dirty="0"/>
          </a:p>
        </p:txBody>
      </p:sp>
    </p:spTree>
    <p:extLst>
      <p:ext uri="{BB962C8B-B14F-4D97-AF65-F5344CB8AC3E}">
        <p14:creationId xmlns:p14="http://schemas.microsoft.com/office/powerpoint/2010/main" val="102594599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94C162-FDED-4CE1-8C6E-5B7EB6B6DF16}"/>
              </a:ext>
            </a:extLst>
          </p:cNvPr>
          <p:cNvSpPr>
            <a:spLocks noGrp="1"/>
          </p:cNvSpPr>
          <p:nvPr>
            <p:ph type="title"/>
          </p:nvPr>
        </p:nvSpPr>
        <p:spPr/>
        <p:txBody>
          <a:bodyPr/>
          <a:lstStyle/>
          <a:p>
            <a:r>
              <a:rPr lang="zh-CN" altLang="en-US" dirty="0"/>
              <a:t>插入排序（</a:t>
            </a:r>
            <a:r>
              <a:rPr lang="en-US" altLang="zh-CN" dirty="0"/>
              <a:t>Insertion Sort</a:t>
            </a:r>
            <a:r>
              <a:rPr lang="zh-CN" altLang="en-US" dirty="0"/>
              <a:t>）</a:t>
            </a:r>
          </a:p>
        </p:txBody>
      </p:sp>
      <p:sp>
        <p:nvSpPr>
          <p:cNvPr id="3" name="文本占位符 2">
            <a:extLst>
              <a:ext uri="{FF2B5EF4-FFF2-40B4-BE49-F238E27FC236}">
                <a16:creationId xmlns:a16="http://schemas.microsoft.com/office/drawing/2014/main" id="{4F9DADEA-F915-4E4A-8EE0-EF448517510F}"/>
              </a:ext>
            </a:extLst>
          </p:cNvPr>
          <p:cNvSpPr>
            <a:spLocks noGrp="1"/>
          </p:cNvSpPr>
          <p:nvPr>
            <p:ph type="body" sz="quarter" idx="10"/>
          </p:nvPr>
        </p:nvSpPr>
        <p:spPr>
          <a:xfrm>
            <a:off x="585217" y="1011198"/>
            <a:ext cx="11018520" cy="2757678"/>
          </a:xfrm>
        </p:spPr>
        <p:txBody>
          <a:bodyPr/>
          <a:lstStyle/>
          <a:p>
            <a:pPr algn="l" latinLnBrk="1"/>
            <a:r>
              <a:rPr lang="zh-CN" altLang="en-US" b="0" i="0" dirty="0">
                <a:solidFill>
                  <a:srgbClr val="333333"/>
                </a:solidFill>
                <a:effectLst/>
                <a:latin typeface="Helvetica Neue"/>
              </a:rPr>
              <a:t>将第一待排序序列第一个元素看做一个有序序列，把第二个元素到最后一个元素当成是未排序序列。</a:t>
            </a:r>
          </a:p>
          <a:p>
            <a:pPr algn="l" latinLnBrk="1"/>
            <a:r>
              <a:rPr lang="zh-CN" altLang="en-US" b="0" i="0" dirty="0">
                <a:solidFill>
                  <a:srgbClr val="333333"/>
                </a:solidFill>
                <a:effectLst/>
                <a:latin typeface="Helvetica Neue"/>
              </a:rPr>
              <a:t>从头到尾依次扫描未排序序列，将扫描到的每个元素插入有序序列的适当位置。（如果待插入的元素与有序序列中的某个元素相等，则将待插入元素插入到相等元素的后面</a:t>
            </a:r>
          </a:p>
          <a:p>
            <a:endParaRPr lang="zh-CN" altLang="en-US" dirty="0"/>
          </a:p>
        </p:txBody>
      </p:sp>
      <p:pic>
        <p:nvPicPr>
          <p:cNvPr id="5" name="图片 4">
            <a:extLst>
              <a:ext uri="{FF2B5EF4-FFF2-40B4-BE49-F238E27FC236}">
                <a16:creationId xmlns:a16="http://schemas.microsoft.com/office/drawing/2014/main" id="{0A8829DD-6B29-4BD0-997A-221286192642}"/>
              </a:ext>
            </a:extLst>
          </p:cNvPr>
          <p:cNvPicPr>
            <a:picLocks noChangeAspect="1"/>
          </p:cNvPicPr>
          <p:nvPr/>
        </p:nvPicPr>
        <p:blipFill rotWithShape="1">
          <a:blip r:embed="rId2">
            <a:extLst>
              <a:ext uri="{28A0092B-C50C-407E-A947-70E740481C1C}">
                <a14:useLocalDpi xmlns:a14="http://schemas.microsoft.com/office/drawing/2010/main" val="0"/>
              </a:ext>
            </a:extLst>
          </a:blip>
          <a:srcRect l="2864" t="910" r="2843" b="1445"/>
          <a:stretch/>
        </p:blipFill>
        <p:spPr>
          <a:xfrm>
            <a:off x="775607" y="3184072"/>
            <a:ext cx="6642522" cy="3526972"/>
          </a:xfrm>
          <a:prstGeom prst="rect">
            <a:avLst/>
          </a:prstGeom>
        </p:spPr>
      </p:pic>
    </p:spTree>
    <p:extLst>
      <p:ext uri="{BB962C8B-B14F-4D97-AF65-F5344CB8AC3E}">
        <p14:creationId xmlns:p14="http://schemas.microsoft.com/office/powerpoint/2010/main" val="355455652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3E80F4E5-F126-4C0E-B480-120105A2AA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63908318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72A388-B163-4C97-AEEE-3E7DE4443582}"/>
              </a:ext>
            </a:extLst>
          </p:cNvPr>
          <p:cNvSpPr>
            <a:spLocks noGrp="1"/>
          </p:cNvSpPr>
          <p:nvPr>
            <p:ph type="title"/>
          </p:nvPr>
        </p:nvSpPr>
        <p:spPr>
          <a:xfrm>
            <a:off x="122899" y="122464"/>
            <a:ext cx="11018520" cy="553998"/>
          </a:xfrm>
        </p:spPr>
        <p:txBody>
          <a:bodyPr/>
          <a:lstStyle/>
          <a:p>
            <a:r>
              <a:rPr lang="zh-CN" altLang="en-US" dirty="0"/>
              <a:t>希尔排序</a:t>
            </a:r>
            <a:r>
              <a:rPr lang="zh-CN" altLang="en-US" sz="2800" dirty="0"/>
              <a:t>平均时间复杂度：</a:t>
            </a:r>
            <a:r>
              <a:rPr lang="en-US" altLang="zh-CN" sz="2800" dirty="0"/>
              <a:t>O(nlog2n)</a:t>
            </a:r>
            <a:endParaRPr lang="zh-CN" altLang="en-US" dirty="0"/>
          </a:p>
        </p:txBody>
      </p:sp>
      <p:sp>
        <p:nvSpPr>
          <p:cNvPr id="3" name="文本占位符 2">
            <a:extLst>
              <a:ext uri="{FF2B5EF4-FFF2-40B4-BE49-F238E27FC236}">
                <a16:creationId xmlns:a16="http://schemas.microsoft.com/office/drawing/2014/main" id="{FC1F3970-3046-4280-A332-BDB752C07C2A}"/>
              </a:ext>
            </a:extLst>
          </p:cNvPr>
          <p:cNvSpPr>
            <a:spLocks noGrp="1"/>
          </p:cNvSpPr>
          <p:nvPr>
            <p:ph type="body" sz="quarter" idx="10"/>
          </p:nvPr>
        </p:nvSpPr>
        <p:spPr>
          <a:xfrm>
            <a:off x="122899" y="1003034"/>
            <a:ext cx="11018520" cy="1292662"/>
          </a:xfrm>
        </p:spPr>
        <p:txBody>
          <a:bodyPr/>
          <a:lstStyle/>
          <a:p>
            <a:r>
              <a:rPr lang="zh-CN" altLang="en-US" dirty="0"/>
              <a:t>先将整个待排序的记录序列分割成为若干子序列分别进行直接插入排序，待整个序列中的记录</a:t>
            </a:r>
            <a:r>
              <a:rPr lang="en-US" altLang="zh-CN" dirty="0"/>
              <a:t>"</a:t>
            </a:r>
            <a:r>
              <a:rPr lang="zh-CN" altLang="en-US" dirty="0"/>
              <a:t>基本有序</a:t>
            </a:r>
            <a:r>
              <a:rPr lang="en-US" altLang="zh-CN" dirty="0"/>
              <a:t>"</a:t>
            </a:r>
            <a:r>
              <a:rPr lang="zh-CN" altLang="en-US" dirty="0"/>
              <a:t>时，再对全体记录进行依次直接插入排序。</a:t>
            </a:r>
          </a:p>
        </p:txBody>
      </p:sp>
      <p:pic>
        <p:nvPicPr>
          <p:cNvPr id="5" name="图片 4">
            <a:extLst>
              <a:ext uri="{FF2B5EF4-FFF2-40B4-BE49-F238E27FC236}">
                <a16:creationId xmlns:a16="http://schemas.microsoft.com/office/drawing/2014/main" id="{7E7D3545-D697-4315-BA9E-795F4D5A938A}"/>
              </a:ext>
            </a:extLst>
          </p:cNvPr>
          <p:cNvPicPr>
            <a:picLocks noChangeAspect="1"/>
          </p:cNvPicPr>
          <p:nvPr/>
        </p:nvPicPr>
        <p:blipFill rotWithShape="1">
          <a:blip r:embed="rId2">
            <a:extLst>
              <a:ext uri="{28A0092B-C50C-407E-A947-70E740481C1C}">
                <a14:useLocalDpi xmlns:a14="http://schemas.microsoft.com/office/drawing/2010/main" val="0"/>
              </a:ext>
            </a:extLst>
          </a:blip>
          <a:srcRect l="1700" t="1229" r="1712" b="1756"/>
          <a:stretch/>
        </p:blipFill>
        <p:spPr>
          <a:xfrm>
            <a:off x="122899" y="2622268"/>
            <a:ext cx="5568043" cy="3052098"/>
          </a:xfrm>
          <a:prstGeom prst="rect">
            <a:avLst/>
          </a:prstGeom>
        </p:spPr>
      </p:pic>
      <p:pic>
        <p:nvPicPr>
          <p:cNvPr id="7" name="图片 6">
            <a:extLst>
              <a:ext uri="{FF2B5EF4-FFF2-40B4-BE49-F238E27FC236}">
                <a16:creationId xmlns:a16="http://schemas.microsoft.com/office/drawing/2014/main" id="{BF8F58B1-10A4-4C73-9D09-62F7BCA44CD5}"/>
              </a:ext>
            </a:extLst>
          </p:cNvPr>
          <p:cNvPicPr>
            <a:picLocks noChangeAspect="1"/>
          </p:cNvPicPr>
          <p:nvPr/>
        </p:nvPicPr>
        <p:blipFill rotWithShape="1">
          <a:blip r:embed="rId3">
            <a:extLst>
              <a:ext uri="{28A0092B-C50C-407E-A947-70E740481C1C}">
                <a14:useLocalDpi xmlns:a14="http://schemas.microsoft.com/office/drawing/2010/main" val="0"/>
              </a:ext>
            </a:extLst>
          </a:blip>
          <a:srcRect l="1922" t="1506" b="-1506"/>
          <a:stretch/>
        </p:blipFill>
        <p:spPr>
          <a:xfrm>
            <a:off x="6156307" y="2496886"/>
            <a:ext cx="5349459" cy="3302862"/>
          </a:xfrm>
          <a:prstGeom prst="rect">
            <a:avLst/>
          </a:prstGeom>
        </p:spPr>
      </p:pic>
    </p:spTree>
    <p:extLst>
      <p:ext uri="{BB962C8B-B14F-4D97-AF65-F5344CB8AC3E}">
        <p14:creationId xmlns:p14="http://schemas.microsoft.com/office/powerpoint/2010/main" val="339783148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458B015B-FED0-4473-9A69-6479204754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5596"/>
            <a:ext cx="9903278" cy="6346807"/>
          </a:xfrm>
          <a:prstGeom prst="rect">
            <a:avLst/>
          </a:prstGeom>
        </p:spPr>
      </p:pic>
    </p:spTree>
    <p:extLst>
      <p:ext uri="{BB962C8B-B14F-4D97-AF65-F5344CB8AC3E}">
        <p14:creationId xmlns:p14="http://schemas.microsoft.com/office/powerpoint/2010/main" val="39556362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38D645-6833-4D04-93EA-C1B5B88E6AEF}"/>
              </a:ext>
            </a:extLst>
          </p:cNvPr>
          <p:cNvSpPr>
            <a:spLocks noGrp="1"/>
          </p:cNvSpPr>
          <p:nvPr>
            <p:ph type="title"/>
          </p:nvPr>
        </p:nvSpPr>
        <p:spPr/>
        <p:txBody>
          <a:bodyPr/>
          <a:lstStyle/>
          <a:p>
            <a:pPr algn="ctr"/>
            <a:r>
              <a:rPr lang="zh-CN" altLang="en-US" b="1" dirty="0">
                <a:latin typeface="宋体" panose="02010600030101010101" pitchFamily="2" charset="-122"/>
                <a:ea typeface="宋体" panose="02010600030101010101" pitchFamily="2" charset="-122"/>
              </a:rPr>
              <a:t>归并排序</a:t>
            </a:r>
          </a:p>
        </p:txBody>
      </p:sp>
      <mc:AlternateContent xmlns:mc="http://schemas.openxmlformats.org/markup-compatibility/2006" xmlns:a14="http://schemas.microsoft.com/office/drawing/2010/main">
        <mc:Choice Requires="a14">
          <p:sp>
            <p:nvSpPr>
              <p:cNvPr id="3" name="文本占位符 2">
                <a:extLst>
                  <a:ext uri="{FF2B5EF4-FFF2-40B4-BE49-F238E27FC236}">
                    <a16:creationId xmlns:a16="http://schemas.microsoft.com/office/drawing/2014/main" id="{1D02514F-510A-43EA-8CE9-77F2C3A350A4}"/>
                  </a:ext>
                </a:extLst>
              </p:cNvPr>
              <p:cNvSpPr>
                <a:spLocks noGrp="1"/>
              </p:cNvSpPr>
              <p:nvPr>
                <p:ph type="body" sz="quarter" idx="10"/>
              </p:nvPr>
            </p:nvSpPr>
            <p:spPr>
              <a:xfrm>
                <a:off x="442456" y="1739170"/>
                <a:ext cx="11605610" cy="3533275"/>
              </a:xfrm>
            </p:spPr>
            <p:txBody>
              <a:bodyPr/>
              <a:lstStyle/>
              <a:p>
                <a:r>
                  <a:rPr lang="zh-CN" altLang="en-US" dirty="0">
                    <a:latin typeface="Times New Roman" panose="02020603050405020304" pitchFamily="18" charset="0"/>
                    <a:ea typeface="楷体" panose="02010609060101010101" pitchFamily="49" charset="-122"/>
                  </a:rPr>
                  <a:t>数组排序任务可以如下完成：  </a:t>
                </a:r>
              </a:p>
              <a:p>
                <a:r>
                  <a:rPr lang="en-US" altLang="zh-CN" dirty="0">
                    <a:latin typeface="Times New Roman" panose="02020603050405020304" pitchFamily="18" charset="0"/>
                    <a:ea typeface="楷体" panose="02010609060101010101" pitchFamily="49" charset="-122"/>
                  </a:rPr>
                  <a:t>1</a:t>
                </a:r>
                <a:r>
                  <a:rPr lang="zh-CN" altLang="en-US" dirty="0">
                    <a:latin typeface="Times New Roman" panose="02020603050405020304" pitchFamily="18" charset="0"/>
                    <a:ea typeface="楷体" panose="02010609060101010101" pitchFamily="49" charset="-122"/>
                  </a:rPr>
                  <a:t>） 把前一半排序  </a:t>
                </a:r>
              </a:p>
              <a:p>
                <a:r>
                  <a:rPr lang="en-US" altLang="zh-CN" dirty="0">
                    <a:latin typeface="Times New Roman" panose="02020603050405020304" pitchFamily="18" charset="0"/>
                    <a:ea typeface="楷体" panose="02010609060101010101" pitchFamily="49" charset="-122"/>
                  </a:rPr>
                  <a:t>2)    </a:t>
                </a:r>
                <a:r>
                  <a:rPr lang="zh-CN" altLang="en-US" dirty="0">
                    <a:latin typeface="Times New Roman" panose="02020603050405020304" pitchFamily="18" charset="0"/>
                    <a:ea typeface="楷体" panose="02010609060101010101" pitchFamily="49" charset="-122"/>
                  </a:rPr>
                  <a:t>把后一半排序 </a:t>
                </a:r>
              </a:p>
              <a:p>
                <a:pPr marL="514350" indent="-514350">
                  <a:buAutoNum type="arabicParenR" startAt="3"/>
                </a:pPr>
                <a:r>
                  <a:rPr lang="zh-CN" altLang="en-US" dirty="0">
                    <a:latin typeface="Times New Roman" panose="02020603050405020304" pitchFamily="18" charset="0"/>
                    <a:ea typeface="楷体" panose="02010609060101010101" pitchFamily="49" charset="-122"/>
                  </a:rPr>
                  <a:t>将这两半归并到一个新的有序数组，然后再拷贝回原数组，排序完成。</a:t>
                </a:r>
                <a:endParaRPr lang="en-US" altLang="zh-CN" dirty="0">
                  <a:latin typeface="Times New Roman" panose="02020603050405020304" pitchFamily="18" charset="0"/>
                  <a:ea typeface="楷体" panose="02010609060101010101" pitchFamily="49" charset="-122"/>
                </a:endParaRPr>
              </a:p>
              <a:p>
                <a:pPr marL="514350" indent="-514350">
                  <a:buAutoNum type="arabicParenR" startAt="3"/>
                </a:pPr>
                <a:endParaRPr lang="en-US" altLang="zh-CN" dirty="0">
                  <a:latin typeface="Times New Roman" panose="02020603050405020304" pitchFamily="18" charset="0"/>
                  <a:ea typeface="楷体" panose="02010609060101010101" pitchFamily="49" charset="-122"/>
                </a:endParaRPr>
              </a:p>
              <a:p>
                <a:r>
                  <a:rPr lang="zh-CN" altLang="en-US" dirty="0">
                    <a:latin typeface="Times New Roman" panose="02020603050405020304" pitchFamily="18" charset="0"/>
                    <a:ea typeface="楷体" panose="02010609060101010101" pitchFamily="49" charset="-122"/>
                  </a:rPr>
                  <a:t>时间复杂度</a:t>
                </a:r>
                <a14:m>
                  <m:oMath xmlns:m="http://schemas.openxmlformats.org/officeDocument/2006/math">
                    <m:r>
                      <a:rPr lang="en-US" altLang="zh-CN" i="1" dirty="0" smtClean="0">
                        <a:latin typeface="Cambria Math" panose="02040503050406030204" pitchFamily="18" charset="0"/>
                        <a:ea typeface="楷体" panose="02010609060101010101" pitchFamily="49" charset="-122"/>
                      </a:rPr>
                      <m:t>𝑂</m:t>
                    </m:r>
                    <m:r>
                      <a:rPr lang="en-US" altLang="zh-CN" i="1" dirty="0" smtClean="0">
                        <a:latin typeface="Cambria Math" panose="02040503050406030204" pitchFamily="18" charset="0"/>
                        <a:ea typeface="楷体" panose="02010609060101010101" pitchFamily="49" charset="-122"/>
                      </a:rPr>
                      <m:t>(</m:t>
                    </m:r>
                    <m:r>
                      <a:rPr lang="en-US" altLang="zh-CN" i="1" dirty="0" err="1" smtClean="0">
                        <a:latin typeface="Cambria Math" panose="02040503050406030204" pitchFamily="18" charset="0"/>
                        <a:ea typeface="楷体" panose="02010609060101010101" pitchFamily="49" charset="-122"/>
                      </a:rPr>
                      <m:t>𝑛𝑙𝑜𝑔𝑛</m:t>
                    </m:r>
                    <m:r>
                      <a:rPr lang="en-US" altLang="zh-CN" i="1" dirty="0" smtClean="0">
                        <a:latin typeface="Cambria Math" panose="02040503050406030204" pitchFamily="18" charset="0"/>
                        <a:ea typeface="楷体" panose="02010609060101010101" pitchFamily="49" charset="-122"/>
                      </a:rPr>
                      <m:t>)</m:t>
                    </m:r>
                  </m:oMath>
                </a14:m>
                <a:endParaRPr lang="zh-CN" altLang="en-US" dirty="0">
                  <a:latin typeface="Times New Roman" panose="02020603050405020304" pitchFamily="18" charset="0"/>
                  <a:ea typeface="楷体" panose="02010609060101010101" pitchFamily="49" charset="-122"/>
                </a:endParaRPr>
              </a:p>
              <a:p>
                <a:endParaRPr lang="zh-CN" altLang="en-US" dirty="0">
                  <a:latin typeface="Times New Roman" panose="02020603050405020304" pitchFamily="18" charset="0"/>
                  <a:ea typeface="楷体" panose="02010609060101010101" pitchFamily="49" charset="-122"/>
                </a:endParaRPr>
              </a:p>
            </p:txBody>
          </p:sp>
        </mc:Choice>
        <mc:Fallback xmlns="">
          <p:sp>
            <p:nvSpPr>
              <p:cNvPr id="3" name="文本占位符 2">
                <a:extLst>
                  <a:ext uri="{FF2B5EF4-FFF2-40B4-BE49-F238E27FC236}">
                    <a16:creationId xmlns:a16="http://schemas.microsoft.com/office/drawing/2014/main" id="{1D02514F-510A-43EA-8CE9-77F2C3A350A4}"/>
                  </a:ext>
                </a:extLst>
              </p:cNvPr>
              <p:cNvSpPr>
                <a:spLocks noGrp="1" noRot="1" noChangeAspect="1" noMove="1" noResize="1" noEditPoints="1" noAdjustHandles="1" noChangeArrowheads="1" noChangeShapeType="1" noTextEdit="1"/>
              </p:cNvSpPr>
              <p:nvPr>
                <p:ph type="body" sz="quarter" idx="10"/>
              </p:nvPr>
            </p:nvSpPr>
            <p:spPr>
              <a:xfrm>
                <a:off x="442456" y="1739170"/>
                <a:ext cx="11605610" cy="3533275"/>
              </a:xfrm>
              <a:blipFill>
                <a:blip r:embed="rId2"/>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8506170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eynote_Light Gray Template">
  <a:themeElements>
    <a:clrScheme name="Build 2019 Light">
      <a:dk1>
        <a:srgbClr val="000000"/>
      </a:dk1>
      <a:lt1>
        <a:srgbClr val="FFFFFF"/>
      </a:lt1>
      <a:dk2>
        <a:srgbClr val="274B47"/>
      </a:dk2>
      <a:lt2>
        <a:srgbClr val="E6E6E6"/>
      </a:lt2>
      <a:accent1>
        <a:srgbClr val="0078D4"/>
      </a:accent1>
      <a:accent2>
        <a:srgbClr val="243A5E"/>
      </a:accent2>
      <a:accent3>
        <a:srgbClr val="008575"/>
      </a:accent3>
      <a:accent4>
        <a:srgbClr val="274B47"/>
      </a:accent4>
      <a:accent5>
        <a:srgbClr val="D83B01"/>
      </a:accent5>
      <a:accent6>
        <a:srgbClr val="FF9349"/>
      </a:accent6>
      <a:hlink>
        <a:srgbClr val="0078D4"/>
      </a:hlink>
      <a:folHlink>
        <a:srgbClr val="0078D4"/>
      </a:folHlink>
    </a:clrScheme>
    <a:fontScheme name="自定义 3">
      <a:majorFont>
        <a:latin typeface="Times New Roman"/>
        <a:ea typeface="宋体"/>
        <a:cs typeface=""/>
      </a:majorFont>
      <a:minorFont>
        <a:latin typeface="Times New Roman"/>
        <a:ea typeface="楷体"/>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solidFill>
          <a:srgbClr val="FFFFFF"/>
        </a:solidFill>
        <a:ln w="15875" cap="rnd" cmpd="sng" algn="ctr">
          <a:solidFill>
            <a:schemeClr val="bg1">
              <a:lumMod val="65000"/>
            </a:schemeClr>
          </a:solidFill>
          <a:prstDash val="solid"/>
          <a:headEnd type="none" w="lg" len="med"/>
          <a:tailEnd type="none" w="lg" len="med"/>
        </a:ln>
        <a:effectLst/>
      </a:spPr>
      <a:bodyPr/>
      <a:lst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Keynote_Template.potx" id="{6685DD4E-F092-4CB9-9A6E-6267A4540671}" vid="{A3BD0681-E664-493A-8341-310D834FCD1E}"/>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618</TotalTime>
  <Words>2046</Words>
  <Application>Microsoft Office PowerPoint</Application>
  <PresentationFormat>宽屏</PresentationFormat>
  <Paragraphs>122</Paragraphs>
  <Slides>15</Slides>
  <Notes>0</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15</vt:i4>
      </vt:variant>
    </vt:vector>
  </HeadingPairs>
  <TitlesOfParts>
    <vt:vector size="30" baseType="lpstr">
      <vt:lpstr>-apple-system</vt:lpstr>
      <vt:lpstr>Helvetica Neue</vt:lpstr>
      <vt:lpstr>等线</vt:lpstr>
      <vt:lpstr>楷体</vt:lpstr>
      <vt:lpstr>宋体</vt:lpstr>
      <vt:lpstr>Arial</vt:lpstr>
      <vt:lpstr>Calibri</vt:lpstr>
      <vt:lpstr>Cambria Math</vt:lpstr>
      <vt:lpstr>Consolas</vt:lpstr>
      <vt:lpstr>Courier New</vt:lpstr>
      <vt:lpstr>Segoe UI</vt:lpstr>
      <vt:lpstr>Times New Roman</vt:lpstr>
      <vt:lpstr>Wingdings</vt:lpstr>
      <vt:lpstr>Office 主题</vt:lpstr>
      <vt:lpstr>Keynote_Light Gray Template</vt:lpstr>
      <vt:lpstr>冒泡排序      时间复杂度O(n2)  重复走访要排序的数列，通过两两比较相邻记录的排序码。排序过程中每次从后往前冒一个最小值，且每次能确定一个数在序列中的最终位置。若发生逆序，则交换。  </vt:lpstr>
      <vt:lpstr>for (i=0; i&lt;n-1; ++i)  //比较n-1轮     {         for (j=0; j&lt;n-1-i; ++j)  //每轮比较n-1-i次,         {             if (a[j] &lt; a[j+1])             {                 t= a[j];                 a[j] = a[j+1];                 a[j+1] = t;             }         }     } </vt:lpstr>
      <vt:lpstr>选择排序时间复杂度O(n2)</vt:lpstr>
      <vt:lpstr> for (i = 0 ; i &lt; len - 1 ; i++)     {                 int min = i;                 for (j = i + 1; j &lt; len; j++)     //走访未排序的元素                         if (arr[j] &lt; arr[min])    //找到目前最小值                                 min = j;    //记录最小值                 swap(&amp;arr[min], &amp;arr[i]);    // 交換         }</vt:lpstr>
      <vt:lpstr>插入排序（Insertion Sort）</vt:lpstr>
      <vt:lpstr>PowerPoint 演示文稿</vt:lpstr>
      <vt:lpstr>希尔排序平均时间复杂度：O(nlog2n)</vt:lpstr>
      <vt:lpstr>PowerPoint 演示文稿</vt:lpstr>
      <vt:lpstr>归并排序</vt:lpstr>
      <vt:lpstr>PowerPoint 演示文稿</vt:lpstr>
      <vt:lpstr>PowerPoint 演示文稿</vt:lpstr>
      <vt:lpstr>快速排序</vt:lpstr>
      <vt:lpstr>PowerPoint 演示文稿</vt:lpstr>
      <vt:lpstr>输出前m大的数</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快速幂</dc:title>
  <dc:creator>咳咳</dc:creator>
  <cp:lastModifiedBy>开翌</cp:lastModifiedBy>
  <cp:revision>17</cp:revision>
  <dcterms:created xsi:type="dcterms:W3CDTF">2021-07-09T07:27:32Z</dcterms:created>
  <dcterms:modified xsi:type="dcterms:W3CDTF">2021-07-26T13:45:05Z</dcterms:modified>
</cp:coreProperties>
</file>

<file path=docProps/thumbnail.jpeg>
</file>